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Amatic SC"/>
      <p:regular r:id="rId29"/>
      <p:bold r:id="rId30"/>
    </p:embeddedFont>
    <p:embeddedFont>
      <p:font typeface="Source Code Pro"/>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maticSC-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ourceCodePro-regular.fntdata"/><Relationship Id="rId30" Type="http://schemas.openxmlformats.org/officeDocument/2006/relationships/font" Target="fonts/AmaticSC-bold.fntdata"/><Relationship Id="rId11" Type="http://schemas.openxmlformats.org/officeDocument/2006/relationships/slide" Target="slides/slide6.xml"/><Relationship Id="rId33" Type="http://schemas.openxmlformats.org/officeDocument/2006/relationships/font" Target="fonts/SourceCodePro-italic.fntdata"/><Relationship Id="rId10" Type="http://schemas.openxmlformats.org/officeDocument/2006/relationships/slide" Target="slides/slide5.xml"/><Relationship Id="rId32" Type="http://schemas.openxmlformats.org/officeDocument/2006/relationships/font" Target="fonts/SourceCodePro-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SourceCodePro-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Dag,</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Ik heb een tijdje geleden een hangmat gekocht. </a:t>
            </a:r>
            <a:endParaRPr/>
          </a:p>
          <a:p>
            <a:pPr indent="0" lvl="0" marL="0" rtl="0" algn="l">
              <a:spcBef>
                <a:spcPts val="0"/>
              </a:spcBef>
              <a:spcAft>
                <a:spcPts val="0"/>
              </a:spcAft>
              <a:buNone/>
            </a:pPr>
            <a:r>
              <a:rPr lang="en-GB"/>
              <a:t>Waarvoor ik natuurlijk eerst wat online onderzoek heb gedaan. </a:t>
            </a:r>
            <a:endParaRPr/>
          </a:p>
          <a:p>
            <a:pPr indent="0" lvl="0" marL="0" rtl="0" algn="l">
              <a:spcBef>
                <a:spcPts val="0"/>
              </a:spcBef>
              <a:spcAft>
                <a:spcPts val="0"/>
              </a:spcAft>
              <a:buNone/>
            </a:pPr>
            <a:r>
              <a:rPr lang="en-GB"/>
              <a:t>En waarvan ik jullie vandaag graag een beknopte samenvatting meegeef.</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Een kleine waarschuwing op voorhand, </a:t>
            </a:r>
            <a:endParaRPr/>
          </a:p>
          <a:p>
            <a:pPr indent="0" lvl="0" marL="0" rtl="0" algn="l">
              <a:spcBef>
                <a:spcPts val="0"/>
              </a:spcBef>
              <a:spcAft>
                <a:spcPts val="0"/>
              </a:spcAft>
              <a:buNone/>
            </a:pPr>
            <a:r>
              <a:rPr lang="en-GB"/>
              <a:t>er komen wat Engelse termen in de presentatie voor, </a:t>
            </a:r>
            <a:endParaRPr/>
          </a:p>
          <a:p>
            <a:pPr indent="0" lvl="0" marL="0" rtl="0" algn="l">
              <a:spcBef>
                <a:spcPts val="0"/>
              </a:spcBef>
              <a:spcAft>
                <a:spcPts val="0"/>
              </a:spcAft>
              <a:buNone/>
            </a:pPr>
            <a:r>
              <a:rPr lang="en-GB"/>
              <a:t>gezien dit nu eenmaal de vaktermen zijn die je online ook zult tegenkomen.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4032d11297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4032d11297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t>Nog een systeem waarbij de tree straps en suspension een geheel vormen is dat met cinch buckles.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Je kent dit wel van bijvoorbeeld de </a:t>
            </a:r>
            <a:r>
              <a:rPr lang="en-GB"/>
              <a:t>verstelling punten</a:t>
            </a:r>
            <a:r>
              <a:rPr lang="en-GB"/>
              <a:t> van je rugzak riemen.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Deze zijn verkrijgbaar in verschillende vormen, </a:t>
            </a:r>
            <a:endParaRPr/>
          </a:p>
          <a:p>
            <a:pPr indent="0" lvl="0" marL="0" rtl="0" algn="l">
              <a:spcBef>
                <a:spcPts val="0"/>
              </a:spcBef>
              <a:spcAft>
                <a:spcPts val="0"/>
              </a:spcAft>
              <a:buNone/>
            </a:pPr>
            <a:r>
              <a:rPr lang="en-GB"/>
              <a:t>sommige met vaste bevestiging aan de hangmat, andere met losse bevestiging,</a:t>
            </a:r>
            <a:endParaRPr/>
          </a:p>
          <a:p>
            <a:pPr indent="0" lvl="0" marL="0" rtl="0" algn="l">
              <a:spcBef>
                <a:spcPts val="0"/>
              </a:spcBef>
              <a:spcAft>
                <a:spcPts val="0"/>
              </a:spcAft>
              <a:buNone/>
            </a:pPr>
            <a:r>
              <a:rPr lang="en-GB"/>
              <a:t>maar het principe blijft dat je eenvoudig de lengte van de suspension band kunt inkorten.</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4032d11297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4032d11297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En als het echt licht moet zijn,</a:t>
            </a:r>
            <a:endParaRPr/>
          </a:p>
          <a:p>
            <a:pPr indent="0" lvl="0" marL="0" rtl="0" algn="l">
              <a:spcBef>
                <a:spcPts val="0"/>
              </a:spcBef>
              <a:spcAft>
                <a:spcPts val="0"/>
              </a:spcAft>
              <a:buNone/>
            </a:pPr>
            <a:r>
              <a:rPr lang="en-GB"/>
              <a:t>k</a:t>
            </a:r>
            <a:r>
              <a:rPr lang="en-GB"/>
              <a:t>omen we uit bij de whoopie sling.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Dit is een amsteel draad, een soort geweven staaldraad, </a:t>
            </a:r>
            <a:endParaRPr/>
          </a:p>
          <a:p>
            <a:pPr indent="0" lvl="0" marL="0" rtl="0" algn="l">
              <a:spcBef>
                <a:spcPts val="0"/>
              </a:spcBef>
              <a:spcAft>
                <a:spcPts val="0"/>
              </a:spcAft>
              <a:buNone/>
            </a:pPr>
            <a:r>
              <a:rPr lang="en-GB"/>
              <a:t>met aan beide uiteinden een lus, </a:t>
            </a:r>
            <a:endParaRPr/>
          </a:p>
          <a:p>
            <a:pPr indent="0" lvl="0" marL="0" rtl="0" algn="l">
              <a:spcBef>
                <a:spcPts val="0"/>
              </a:spcBef>
              <a:spcAft>
                <a:spcPts val="0"/>
              </a:spcAft>
              <a:buNone/>
            </a:pPr>
            <a:r>
              <a:rPr lang="en-GB"/>
              <a:t>die zo is gemaakt dat je ze in lengte kunt verstellen.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Als je deze dan combineert met een lichtgewicht whoopie hook ben je klaar voor de </a:t>
            </a:r>
            <a:r>
              <a:rPr lang="en-GB"/>
              <a:t>ultra lightweight </a:t>
            </a:r>
            <a:r>
              <a:rPr lang="en-GB"/>
              <a:t>club.</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4032d11297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4032d11297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Nu we een ophangsysteem hebben moeten we de hangmat ook nog effectief ophangen.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Technisch gezien is hoe je een hangmat ophangt een functie van </a:t>
            </a:r>
            <a:endParaRPr/>
          </a:p>
          <a:p>
            <a:pPr indent="0" lvl="0" marL="0" rtl="0" algn="l">
              <a:spcBef>
                <a:spcPts val="0"/>
              </a:spcBef>
              <a:spcAft>
                <a:spcPts val="0"/>
              </a:spcAft>
              <a:buNone/>
            </a:pPr>
            <a:r>
              <a:rPr lang="en-GB"/>
              <a:t>je eigen gewicht, </a:t>
            </a:r>
            <a:endParaRPr/>
          </a:p>
          <a:p>
            <a:pPr indent="0" lvl="0" marL="0" rtl="0" algn="l">
              <a:spcBef>
                <a:spcPts val="0"/>
              </a:spcBef>
              <a:spcAft>
                <a:spcPts val="0"/>
              </a:spcAft>
              <a:buNone/>
            </a:pPr>
            <a:r>
              <a:rPr lang="en-GB"/>
              <a:t>de lengte van de hangmat, </a:t>
            </a:r>
            <a:endParaRPr/>
          </a:p>
          <a:p>
            <a:pPr indent="0" lvl="0" marL="0" rtl="0" algn="l">
              <a:spcBef>
                <a:spcPts val="0"/>
              </a:spcBef>
              <a:spcAft>
                <a:spcPts val="0"/>
              </a:spcAft>
              <a:buNone/>
            </a:pPr>
            <a:r>
              <a:rPr lang="en-GB"/>
              <a:t>de afstand tussen de ophangpunten,</a:t>
            </a:r>
            <a:endParaRPr/>
          </a:p>
          <a:p>
            <a:pPr indent="0" lvl="0" marL="0" rtl="0" algn="l">
              <a:spcBef>
                <a:spcPts val="0"/>
              </a:spcBef>
              <a:spcAft>
                <a:spcPts val="0"/>
              </a:spcAft>
              <a:buNone/>
            </a:pPr>
            <a:r>
              <a:rPr lang="en-GB"/>
              <a:t>e</a:t>
            </a:r>
            <a:r>
              <a:rPr lang="en-GB"/>
              <a:t>n natuurlijk ook het type hangmat.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Op de website “the ultimate hang dot com” staat een rekenfunctie die je kan helpen dit allemaal correct te berekenen.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4032d11297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4032d11297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Maar het belangrijkste om te onthouden is dat je de hangmat niet strak mag ophangen</a:t>
            </a:r>
            <a:endParaRPr/>
          </a:p>
          <a:p>
            <a:pPr indent="0" lvl="0" marL="0" rtl="0" algn="l">
              <a:spcBef>
                <a:spcPts val="0"/>
              </a:spcBef>
              <a:spcAft>
                <a:spcPts val="0"/>
              </a:spcAft>
              <a:buNone/>
            </a:pPr>
            <a:r>
              <a:rPr lang="en-GB"/>
              <a:t>w</a:t>
            </a:r>
            <a:r>
              <a:rPr lang="en-GB"/>
              <a:t>ant dan </a:t>
            </a:r>
            <a:r>
              <a:rPr lang="en-GB"/>
              <a:t>creëer</a:t>
            </a:r>
            <a:r>
              <a:rPr lang="en-GB"/>
              <a:t> je een trampoline waar je niet alleen niet comfortabel in kan liggen, maar ook zeer gemakkelijk </a:t>
            </a:r>
            <a:r>
              <a:rPr lang="en-GB"/>
              <a:t>uit kiepert</a:t>
            </a:r>
            <a:r>
              <a:rPr lang="en-GB"/>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Je wil eigenlijk een hoek van zo’n dertig graden bereiken om comfortabel te liggen.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4032d11297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4032d11297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Denk aan een smiley face, en je komt er wel!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4032d11297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4032d11297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Wat het correct ophangen van een hangmat ook veel eenvoudiger kan maken is een zogenaamde “ridge line”.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Dat is een koord wat permanent wordt vastgemaakt tussen de uiteinden van de hangmat.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Wanneer je ervoor zorgt dat er net voldoende spanning op het koord staat wanneer je in de hangmat ligt, weet je dat die correct is opgehangen.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4032d11297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4032d11297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Bijkomend voordeel is dat je er dingen kunt aanhangen.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Zoals een </a:t>
            </a:r>
            <a:r>
              <a:rPr lang="en-GB"/>
              <a:t>organisator</a:t>
            </a:r>
            <a:r>
              <a:rPr lang="en-GB"/>
              <a:t> om je boek, bril, gsm of drinkfles bij de hand te houden.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4032d11297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4032d11297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En het kan dienen om bijvoorbeeld een muggennet uit je gezicht te houden.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Een hangmat die dient als slaapsysteem zal bijgevolg altijd voorzien zijn van een “ridge line”.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4032d11297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4032d11297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Nu onze hangmat correct ophangt moeten we er ook nog goed in liggen.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Je zult merken als je daar gewoon recht in gaat liggen,</a:t>
            </a:r>
            <a:endParaRPr/>
          </a:p>
          <a:p>
            <a:pPr indent="0" lvl="0" marL="0" rtl="0" algn="l">
              <a:spcBef>
                <a:spcPts val="0"/>
              </a:spcBef>
              <a:spcAft>
                <a:spcPts val="0"/>
              </a:spcAft>
              <a:buNone/>
            </a:pPr>
            <a:r>
              <a:rPr lang="en-GB"/>
              <a:t>d</a:t>
            </a:r>
            <a:r>
              <a:rPr lang="en-GB"/>
              <a:t>at je krom als een banaan ligt.</a:t>
            </a:r>
            <a:endParaRPr/>
          </a:p>
          <a:p>
            <a:pPr indent="0" lvl="0" marL="0" rtl="0" algn="l">
              <a:spcBef>
                <a:spcPts val="0"/>
              </a:spcBef>
              <a:spcAft>
                <a:spcPts val="0"/>
              </a:spcAft>
              <a:buNone/>
            </a:pPr>
            <a:r>
              <a:rPr lang="en-GB"/>
              <a:t>Wat niet echt comfortabel is.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De truc is om schuin te gaan liggen, </a:t>
            </a:r>
            <a:endParaRPr/>
          </a:p>
          <a:p>
            <a:pPr indent="0" lvl="0" marL="0" rtl="0" algn="l">
              <a:spcBef>
                <a:spcPts val="0"/>
              </a:spcBef>
              <a:spcAft>
                <a:spcPts val="0"/>
              </a:spcAft>
              <a:buNone/>
            </a:pPr>
            <a:r>
              <a:rPr lang="en-GB"/>
              <a:t>wat ervoor zal zorgen dat je plat komt te liggen.</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4032d11297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4032d11297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Je kunt een hangmat ook als stoel gebruiken,</a:t>
            </a:r>
            <a:endParaRPr>
              <a:solidFill>
                <a:schemeClr val="dk1"/>
              </a:solidFill>
            </a:endParaRPr>
          </a:p>
          <a:p>
            <a:pPr indent="0" lvl="0" marL="0" rtl="0" algn="l">
              <a:spcBef>
                <a:spcPts val="0"/>
              </a:spcBef>
              <a:spcAft>
                <a:spcPts val="0"/>
              </a:spcAft>
              <a:buNone/>
            </a:pPr>
            <a:r>
              <a:rPr lang="en-GB">
                <a:solidFill>
                  <a:schemeClr val="dk1"/>
                </a:solidFill>
              </a:rPr>
              <a:t>wat vooral bij het kamperen handig is, zo moet je geen extra stoel meenemen.</a:t>
            </a:r>
            <a:endParaRPr>
              <a:solidFill>
                <a:schemeClr val="dk1"/>
              </a:solidFill>
            </a:endParaRPr>
          </a:p>
          <a:p>
            <a:pPr indent="0" lvl="0" marL="0" rtl="0" algn="l">
              <a:spcBef>
                <a:spcPts val="0"/>
              </a:spcBef>
              <a:spcAft>
                <a:spcPts val="0"/>
              </a:spcAft>
              <a:buNone/>
            </a:pPr>
            <a:r>
              <a:rPr lang="en-GB">
                <a:solidFill>
                  <a:schemeClr val="dk1"/>
                </a:solidFill>
              </a:rPr>
              <a:t>Dit doe je door de stof dubbel te plooien,</a:t>
            </a:r>
            <a:endParaRPr>
              <a:solidFill>
                <a:schemeClr val="dk1"/>
              </a:solidFill>
            </a:endParaRPr>
          </a:p>
          <a:p>
            <a:pPr indent="0" lvl="0" marL="0" rtl="0" algn="l">
              <a:spcBef>
                <a:spcPts val="0"/>
              </a:spcBef>
              <a:spcAft>
                <a:spcPts val="0"/>
              </a:spcAft>
              <a:buNone/>
            </a:pPr>
            <a:r>
              <a:rPr lang="en-GB">
                <a:solidFill>
                  <a:schemeClr val="dk1"/>
                </a:solidFill>
              </a:rPr>
              <a:t>waarna je er gewoon op kunt gaan zitten.</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4032d11297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4032d11297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Tijdens deze presentatie zal ik wat vertellen over </a:t>
            </a:r>
            <a:endParaRPr/>
          </a:p>
          <a:p>
            <a:pPr indent="0" lvl="0" marL="0" rtl="0" algn="l">
              <a:spcBef>
                <a:spcPts val="0"/>
              </a:spcBef>
              <a:spcAft>
                <a:spcPts val="0"/>
              </a:spcAft>
              <a:buNone/>
            </a:pPr>
            <a:r>
              <a:rPr lang="en-GB"/>
              <a:t>de meest voorkomende types van hangmatten, </a:t>
            </a:r>
            <a:endParaRPr/>
          </a:p>
          <a:p>
            <a:pPr indent="0" lvl="0" marL="0" rtl="0" algn="l">
              <a:spcBef>
                <a:spcPts val="0"/>
              </a:spcBef>
              <a:spcAft>
                <a:spcPts val="0"/>
              </a:spcAft>
              <a:buNone/>
            </a:pPr>
            <a:r>
              <a:rPr lang="en-GB"/>
              <a:t>de courante ophangsystemen, </a:t>
            </a:r>
            <a:endParaRPr/>
          </a:p>
          <a:p>
            <a:pPr indent="0" lvl="0" marL="0" rtl="0" algn="l">
              <a:spcBef>
                <a:spcPts val="0"/>
              </a:spcBef>
              <a:spcAft>
                <a:spcPts val="0"/>
              </a:spcAft>
              <a:buNone/>
            </a:pPr>
            <a:r>
              <a:rPr lang="en-GB"/>
              <a:t>hoe je een hangmat ophangt, </a:t>
            </a:r>
            <a:endParaRPr/>
          </a:p>
          <a:p>
            <a:pPr indent="0" lvl="0" marL="0" rtl="0" algn="l">
              <a:spcBef>
                <a:spcPts val="0"/>
              </a:spcBef>
              <a:spcAft>
                <a:spcPts val="0"/>
              </a:spcAft>
              <a:buNone/>
            </a:pPr>
            <a:r>
              <a:rPr lang="en-GB"/>
              <a:t>hoe je er in ligt en zit.</a:t>
            </a:r>
            <a:endParaRPr/>
          </a:p>
          <a:p>
            <a:pPr indent="0" lvl="0" marL="0" rtl="0" algn="l">
              <a:spcBef>
                <a:spcPts val="0"/>
              </a:spcBef>
              <a:spcAft>
                <a:spcPts val="0"/>
              </a:spcAft>
              <a:buNone/>
            </a:pPr>
            <a:r>
              <a:rPr lang="en-GB"/>
              <a:t>En tenslotte hoe je een hangmat als onderdeel van een slaapsysteem kunt gebruiken </a:t>
            </a:r>
            <a:endParaRPr/>
          </a:p>
          <a:p>
            <a:pPr indent="0" lvl="0" marL="0" rtl="0" algn="l">
              <a:spcBef>
                <a:spcPts val="0"/>
              </a:spcBef>
              <a:spcAft>
                <a:spcPts val="0"/>
              </a:spcAft>
              <a:buNone/>
            </a:pPr>
            <a:r>
              <a:rPr lang="en-GB"/>
              <a:t>ter vervanging van een tent en slaapmatje.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4032d11297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4032d11297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En zo komen we bij de hangmat als slaapsysteem gebruiken.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Wat je hiervoor nodig hebt is:</a:t>
            </a:r>
            <a:endParaRPr/>
          </a:p>
          <a:p>
            <a:pPr indent="-298450" lvl="0" marL="457200" rtl="0" algn="l">
              <a:spcBef>
                <a:spcPts val="0"/>
              </a:spcBef>
              <a:spcAft>
                <a:spcPts val="0"/>
              </a:spcAft>
              <a:buSzPts val="1100"/>
              <a:buChar char="●"/>
            </a:pPr>
            <a:r>
              <a:rPr lang="en-GB"/>
              <a:t>Een hangmat, eventueel met muggennet</a:t>
            </a:r>
            <a:endParaRPr/>
          </a:p>
          <a:p>
            <a:pPr indent="-298450" lvl="0" marL="457200" rtl="0" algn="l">
              <a:spcBef>
                <a:spcPts val="0"/>
              </a:spcBef>
              <a:spcAft>
                <a:spcPts val="0"/>
              </a:spcAft>
              <a:buSzPts val="1100"/>
              <a:buChar char="●"/>
            </a:pPr>
            <a:r>
              <a:rPr lang="en-GB"/>
              <a:t>Een deken of slaapzak</a:t>
            </a:r>
            <a:endParaRPr/>
          </a:p>
          <a:p>
            <a:pPr indent="-298450" lvl="0" marL="457200" rtl="0" algn="l">
              <a:spcBef>
                <a:spcPts val="0"/>
              </a:spcBef>
              <a:spcAft>
                <a:spcPts val="0"/>
              </a:spcAft>
              <a:buSzPts val="1100"/>
              <a:buChar char="●"/>
            </a:pPr>
            <a:r>
              <a:rPr lang="en-GB"/>
              <a:t>Een onderdeken</a:t>
            </a:r>
            <a:endParaRPr/>
          </a:p>
          <a:p>
            <a:pPr indent="-298450" lvl="0" marL="457200" rtl="0" algn="l">
              <a:spcBef>
                <a:spcPts val="0"/>
              </a:spcBef>
              <a:spcAft>
                <a:spcPts val="0"/>
              </a:spcAft>
              <a:buSzPts val="1100"/>
              <a:buChar char="●"/>
            </a:pPr>
            <a:r>
              <a:rPr lang="en-GB"/>
              <a:t>Een zeildoek met een eigen ridge line om ze over te hangen, en de nodige </a:t>
            </a:r>
            <a:r>
              <a:rPr lang="en-GB"/>
              <a:t>bevestigings lijnen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4032d11297_3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4032d11297_3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Waarbij je dan dit bekomt.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Het dekzeil houdt je langs de ene kant droog, </a:t>
            </a:r>
            <a:endParaRPr/>
          </a:p>
          <a:p>
            <a:pPr indent="0" lvl="0" marL="0" rtl="0" algn="l">
              <a:spcBef>
                <a:spcPts val="0"/>
              </a:spcBef>
              <a:spcAft>
                <a:spcPts val="0"/>
              </a:spcAft>
              <a:buNone/>
            </a:pPr>
            <a:r>
              <a:rPr lang="en-GB"/>
              <a:t>en langs de andere kant kan het ook helpen om warm of net koel te blijven, </a:t>
            </a:r>
            <a:endParaRPr/>
          </a:p>
          <a:p>
            <a:pPr indent="0" lvl="0" marL="0" rtl="0" algn="l">
              <a:spcBef>
                <a:spcPts val="0"/>
              </a:spcBef>
              <a:spcAft>
                <a:spcPts val="0"/>
              </a:spcAft>
              <a:buNone/>
            </a:pPr>
            <a:r>
              <a:rPr lang="en-GB"/>
              <a:t>door het wat lager of hoger te hangen zodat de wind er beter onder kan.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Het onderdeken is noodzakelijk om je warm te houden. </a:t>
            </a:r>
            <a:endParaRPr/>
          </a:p>
          <a:p>
            <a:pPr indent="0" lvl="0" marL="0" rtl="0" algn="l">
              <a:spcBef>
                <a:spcPts val="0"/>
              </a:spcBef>
              <a:spcAft>
                <a:spcPts val="0"/>
              </a:spcAft>
              <a:buNone/>
            </a:pPr>
            <a:r>
              <a:rPr lang="en-GB"/>
              <a:t>Net zoals bij tent slapen zou je anders koud liggen </a:t>
            </a:r>
            <a:endParaRPr/>
          </a:p>
          <a:p>
            <a:pPr indent="0" lvl="0" marL="0" rtl="0" algn="l">
              <a:spcBef>
                <a:spcPts val="0"/>
              </a:spcBef>
              <a:spcAft>
                <a:spcPts val="0"/>
              </a:spcAft>
              <a:buNone/>
            </a:pPr>
            <a:r>
              <a:rPr lang="en-GB"/>
              <a:t>omdat je de slaapzak tussen jezelf en de hangmat plat duwt waardoor ze niet langer isoleert.</a:t>
            </a:r>
            <a:endParaRPr/>
          </a:p>
          <a:p>
            <a:pPr indent="0" lvl="0" marL="0" rtl="0" algn="l">
              <a:spcBef>
                <a:spcPts val="0"/>
              </a:spcBef>
              <a:spcAft>
                <a:spcPts val="0"/>
              </a:spcAft>
              <a:buNone/>
            </a:pPr>
            <a:r>
              <a:rPr lang="en-GB"/>
              <a:t>Dat is dan ook de echte functie van een slaapmatje in een tent. Die isolatie laag.</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Het onderdeken wordt via bevestigingshaakjes van de hangmat eronder gehangen.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Voor het winterkamperen bij vriestemperaturen kan er voor een groter dekzeil worden gekozen </a:t>
            </a:r>
            <a:endParaRPr/>
          </a:p>
          <a:p>
            <a:pPr indent="0" lvl="0" marL="0" rtl="0" algn="l">
              <a:spcBef>
                <a:spcPts val="0"/>
              </a:spcBef>
              <a:spcAft>
                <a:spcPts val="0"/>
              </a:spcAft>
              <a:buNone/>
            </a:pPr>
            <a:r>
              <a:rPr lang="en-GB"/>
              <a:t>waarbij je de uiteinden kunt dichtmaken zoals bij een tent.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Alles samen zal een hangmat slaapsysteem niet veel lichter of kleiner zijn dan een modern ultralight tentje met matje.</a:t>
            </a:r>
            <a:endParaRPr/>
          </a:p>
          <a:p>
            <a:pPr indent="0" lvl="0" marL="0" rtl="0" algn="l">
              <a:spcBef>
                <a:spcPts val="0"/>
              </a:spcBef>
              <a:spcAft>
                <a:spcPts val="0"/>
              </a:spcAft>
              <a:buNone/>
            </a:pPr>
            <a:r>
              <a:rPr lang="en-GB"/>
              <a:t>Maar om het slaapcomfort te evenaren kom je er zelfs met de meest </a:t>
            </a:r>
            <a:r>
              <a:rPr lang="en-GB"/>
              <a:t>luxueuze</a:t>
            </a:r>
            <a:r>
              <a:rPr lang="en-GB"/>
              <a:t> opblaasmat niet. </a:t>
            </a:r>
            <a:endParaRPr/>
          </a:p>
          <a:p>
            <a:pPr indent="0" lvl="0" marL="0" rtl="0" algn="l">
              <a:spcBef>
                <a:spcPts val="0"/>
              </a:spcBef>
              <a:spcAft>
                <a:spcPts val="0"/>
              </a:spcAft>
              <a:buNone/>
            </a:pPr>
            <a:r>
              <a:rPr lang="en-GB"/>
              <a:t>En die zal toch een pak groter en zwaarder zijn dan het ultralight matje.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Het enige echte nadeel aan een hangmat is dat je hem wel moet kunnen ophangen. </a:t>
            </a:r>
            <a:endParaRPr/>
          </a:p>
          <a:p>
            <a:pPr indent="0" lvl="0" marL="0" rtl="0" algn="l">
              <a:spcBef>
                <a:spcPts val="0"/>
              </a:spcBef>
              <a:spcAft>
                <a:spcPts val="0"/>
              </a:spcAft>
              <a:buNone/>
            </a:pPr>
            <a:r>
              <a:rPr lang="en-GB"/>
              <a:t>Dus naar IJsland pak je hem best niet mee.</a:t>
            </a:r>
            <a:endParaRPr/>
          </a:p>
          <a:p>
            <a:pPr indent="0" lvl="0" marL="0" rtl="0" algn="l">
              <a:spcBef>
                <a:spcPts val="0"/>
              </a:spcBef>
              <a:spcAft>
                <a:spcPts val="0"/>
              </a:spcAft>
              <a:buNone/>
            </a:pPr>
            <a:r>
              <a:rPr lang="en-GB"/>
              <a:t>Zweden daarentegen zal geen enkel probleem vormen!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4032d11297_3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4032d11297_3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Tot slot herhaal ik nog even graag de twee gouden tips van vandaag:</a:t>
            </a:r>
            <a:endParaRPr/>
          </a:p>
          <a:p>
            <a:pPr indent="-298450" lvl="0" marL="457200" rtl="0" algn="l">
              <a:spcBef>
                <a:spcPts val="0"/>
              </a:spcBef>
              <a:spcAft>
                <a:spcPts val="0"/>
              </a:spcAft>
              <a:buSzPts val="1100"/>
              <a:buChar char="●"/>
            </a:pPr>
            <a:r>
              <a:rPr lang="en-GB"/>
              <a:t>Hang de hangmat niet te strak op, maar losjes, in de vorm van een smiley</a:t>
            </a:r>
            <a:endParaRPr/>
          </a:p>
          <a:p>
            <a:pPr indent="-298450" lvl="0" marL="457200" rtl="0" algn="l">
              <a:spcBef>
                <a:spcPts val="0"/>
              </a:spcBef>
              <a:spcAft>
                <a:spcPts val="0"/>
              </a:spcAft>
              <a:buSzPts val="1100"/>
              <a:buChar char="●"/>
            </a:pPr>
            <a:r>
              <a:rPr lang="en-GB"/>
              <a:t>En je ligt er niet recht in, maar schuin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4032d11297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4032d11297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En ik geef jullie graag nog wat merken mee die tijdens mijn onderzoek als beter naar boven kwamen.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Zelf heb ik een ticket to the moon hangmat voor in de tuin of wanneer we met de auto op reis gaan. </a:t>
            </a:r>
            <a:endParaRPr/>
          </a:p>
          <a:p>
            <a:pPr indent="0" lvl="0" marL="0" rtl="0" algn="l">
              <a:spcBef>
                <a:spcPts val="0"/>
              </a:spcBef>
              <a:spcAft>
                <a:spcPts val="0"/>
              </a:spcAft>
              <a:buNone/>
            </a:pPr>
            <a:r>
              <a:rPr lang="en-GB"/>
              <a:t>En een dutchware gear chameleon voor in de rugzak.</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4032d11297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4032d11297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Het eerste en waarschijnlijk meest g</a:t>
            </a:r>
            <a:r>
              <a:rPr lang="en-GB"/>
              <a:t>ekende</a:t>
            </a:r>
            <a:r>
              <a:rPr lang="en-GB"/>
              <a:t> soort hangmat is wat een spreader bar hangmat genoemd wordt.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Dit is een hangmat voorzien van stokken aan de uiteinden die ervoor zorgen dat de hangmat plat hangt.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En terwijl er wel degelijk goede en comfortabele hangmatten van dit type bestaan,</a:t>
            </a:r>
            <a:endParaRPr/>
          </a:p>
          <a:p>
            <a:pPr indent="0" lvl="0" marL="0" rtl="0" algn="l">
              <a:spcBef>
                <a:spcPts val="0"/>
              </a:spcBef>
              <a:spcAft>
                <a:spcPts val="0"/>
              </a:spcAft>
              <a:buNone/>
            </a:pPr>
            <a:r>
              <a:rPr lang="en-GB"/>
              <a:t>zijn bijna alle lokaal verkrijgbare versies weinig comfortabel en zeer instabiel.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4032d11297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4032d11297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Daarom is relatief recent de bridge hangmat uitgevonden.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Zoals je ziet hangt de stof hier echt tussen, </a:t>
            </a:r>
            <a:endParaRPr/>
          </a:p>
          <a:p>
            <a:pPr indent="0" lvl="0" marL="0" rtl="0" algn="l">
              <a:spcBef>
                <a:spcPts val="0"/>
              </a:spcBef>
              <a:spcAft>
                <a:spcPts val="0"/>
              </a:spcAft>
              <a:buNone/>
            </a:pPr>
            <a:r>
              <a:rPr lang="en-GB"/>
              <a:t>zodat je geen trampoline </a:t>
            </a:r>
            <a:r>
              <a:rPr lang="en-GB"/>
              <a:t>creëert</a:t>
            </a:r>
            <a:r>
              <a:rPr lang="en-GB"/>
              <a:t> wat het gevaar is bij een typische spreader bar hangmat.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Het nadeel blijft wel nog altijd dat de hangmat relatief zwaar en lomp is.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4032d11297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4032d11297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Om deze reden is de meest gebruikte hangmat nog steeds de gathered end hangmat </a:t>
            </a:r>
            <a:endParaRPr/>
          </a:p>
          <a:p>
            <a:pPr indent="0" lvl="0" marL="0" rtl="0" algn="l">
              <a:spcBef>
                <a:spcPts val="0"/>
              </a:spcBef>
              <a:spcAft>
                <a:spcPts val="0"/>
              </a:spcAft>
              <a:buNone/>
            </a:pPr>
            <a:r>
              <a:rPr lang="en-GB"/>
              <a:t>die reeds meer dan 2000 jaar lang gebruikt wordt.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Toch geloven veel mensen dat deze hangmat net minder comfortabel en stabiel is dan de andere types.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Maar dit komt omdat ze verkeerd opgehangen wordt, </a:t>
            </a:r>
            <a:endParaRPr/>
          </a:p>
          <a:p>
            <a:pPr indent="0" lvl="0" marL="0" rtl="0" algn="l">
              <a:spcBef>
                <a:spcPts val="0"/>
              </a:spcBef>
              <a:spcAft>
                <a:spcPts val="0"/>
              </a:spcAft>
              <a:buNone/>
            </a:pPr>
            <a:r>
              <a:rPr lang="en-GB"/>
              <a:t>of men er verkeerd in gaat liggen.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Daar kom ik straks nog op terug.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4032d11297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4032d11297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Binnen de gathered end hangmatten heb je dan nog twee subtypes </a:t>
            </a:r>
            <a:endParaRPr/>
          </a:p>
          <a:p>
            <a:pPr indent="0" lvl="0" marL="0" rtl="0" algn="l">
              <a:spcBef>
                <a:spcPts val="0"/>
              </a:spcBef>
              <a:spcAft>
                <a:spcPts val="0"/>
              </a:spcAft>
              <a:buNone/>
            </a:pPr>
            <a:r>
              <a:rPr lang="en-GB"/>
              <a:t>volgens de manier dat het ophangtouw er aan bevestigd wordt.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Bij het “sewn channel” type wordt het uiteinde van de hangmat omgeslagen en dichtgenaaid </a:t>
            </a:r>
            <a:endParaRPr/>
          </a:p>
          <a:p>
            <a:pPr indent="0" lvl="0" marL="0" rtl="0" algn="l">
              <a:spcBef>
                <a:spcPts val="0"/>
              </a:spcBef>
              <a:spcAft>
                <a:spcPts val="0"/>
              </a:spcAft>
              <a:buNone/>
            </a:pPr>
            <a:r>
              <a:rPr lang="en-GB"/>
              <a:t>zodat er een kaneel ontstaat waar een touw doorheen kan.</a:t>
            </a:r>
            <a:endParaRPr/>
          </a:p>
          <a:p>
            <a:pPr indent="0" lvl="0" marL="0" rtl="0" algn="l">
              <a:spcBef>
                <a:spcPts val="0"/>
              </a:spcBef>
              <a:spcAft>
                <a:spcPts val="0"/>
              </a:spcAft>
              <a:buNone/>
            </a:pPr>
            <a:r>
              <a:rPr lang="en-GB"/>
              <a:t>Men doet hier dan een tot een cirkel dichtgemaakt touw of </a:t>
            </a:r>
            <a:r>
              <a:rPr lang="en-GB"/>
              <a:t>geweven</a:t>
            </a:r>
            <a:r>
              <a:rPr lang="en-GB"/>
              <a:t> metaaldraad door</a:t>
            </a:r>
            <a:endParaRPr/>
          </a:p>
          <a:p>
            <a:pPr indent="0" lvl="0" marL="0" rtl="0" algn="l">
              <a:spcBef>
                <a:spcPts val="0"/>
              </a:spcBef>
              <a:spcAft>
                <a:spcPts val="0"/>
              </a:spcAft>
              <a:buNone/>
            </a:pPr>
            <a:r>
              <a:rPr lang="en-GB"/>
              <a:t>wat door zichzelf gehaald wordt om zo aan het ophangsysteem te bevestigen.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Dit is het type wat je tegenwoordig het meest zult tegenkomen,</a:t>
            </a:r>
            <a:endParaRPr/>
          </a:p>
          <a:p>
            <a:pPr indent="0" lvl="0" marL="0" rtl="0" algn="l">
              <a:spcBef>
                <a:spcPts val="0"/>
              </a:spcBef>
              <a:spcAft>
                <a:spcPts val="0"/>
              </a:spcAft>
              <a:buNone/>
            </a:pPr>
            <a:r>
              <a:rPr lang="en-GB"/>
              <a:t>en is ook lichter en wat eenvoudiger in gebruik.</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Het oudere type is het “whipped” type waarbij het touw verschillende malen rond het samengenomen uiteinde wordt gedraaid en vastgeknoopt.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4032d11297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4032d11297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Nu we onze hangmat hebben moeten we die natuurlijk ook nog ophangen.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Meestal zullen we die tussen twee bomen ophangen,</a:t>
            </a:r>
            <a:endParaRPr/>
          </a:p>
          <a:p>
            <a:pPr indent="0" lvl="0" marL="0" rtl="0" algn="l">
              <a:spcBef>
                <a:spcPts val="0"/>
              </a:spcBef>
              <a:spcAft>
                <a:spcPts val="0"/>
              </a:spcAft>
              <a:buNone/>
            </a:pPr>
            <a:r>
              <a:rPr lang="en-GB"/>
              <a:t>m</a:t>
            </a:r>
            <a:r>
              <a:rPr lang="en-GB"/>
              <a:t>aar er bestaat ook zoiets als een hangmat stand.</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En je kunt je hangmat natuurlijk ook aan een plafond of muur bevestigen.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4032d11297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4032d11297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Om je hangmat tussen twee bomen op te hangen heb je twee dingen nodig:</a:t>
            </a:r>
            <a:endParaRPr/>
          </a:p>
          <a:p>
            <a:pPr indent="-298450" lvl="0" marL="457200" rtl="0" algn="l">
              <a:spcBef>
                <a:spcPts val="0"/>
              </a:spcBef>
              <a:spcAft>
                <a:spcPts val="0"/>
              </a:spcAft>
              <a:buSzPts val="1100"/>
              <a:buChar char="●"/>
            </a:pPr>
            <a:r>
              <a:rPr lang="en-GB"/>
              <a:t>Enerzijds “tree straps” die rond de boom gaan, deze moeten breed genoeg zijn om de boom niet te beschadigen.</a:t>
            </a:r>
            <a:endParaRPr/>
          </a:p>
          <a:p>
            <a:pPr indent="-298450" lvl="0" marL="457200" rtl="0" algn="l">
              <a:spcBef>
                <a:spcPts val="0"/>
              </a:spcBef>
              <a:spcAft>
                <a:spcPts val="0"/>
              </a:spcAft>
              <a:buSzPts val="1100"/>
              <a:buChar char="●"/>
            </a:pPr>
            <a:r>
              <a:rPr lang="en-GB"/>
              <a:t>En anderzijds de hangmat “suspension” die de hangmat met de tree straps zal verbinden.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Bij de meeste systemen zullen deze beide functies trouwens gecombineerd worden.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4032d11297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4032d11297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Dit is het geval bij bijvoorbeeld dit daisy chain ophangsysteem.</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Dit bestaat uit een lange riem, </a:t>
            </a:r>
            <a:endParaRPr/>
          </a:p>
          <a:p>
            <a:pPr indent="0" lvl="0" marL="0" rtl="0" algn="l">
              <a:spcBef>
                <a:spcPts val="0"/>
              </a:spcBef>
              <a:spcAft>
                <a:spcPts val="0"/>
              </a:spcAft>
              <a:buNone/>
            </a:pPr>
            <a:r>
              <a:rPr lang="en-GB"/>
              <a:t>gemaakt van materiaal gelijkaardig aan dat van autogordels, </a:t>
            </a:r>
            <a:endParaRPr/>
          </a:p>
          <a:p>
            <a:pPr indent="0" lvl="0" marL="0" rtl="0" algn="l">
              <a:spcBef>
                <a:spcPts val="0"/>
              </a:spcBef>
              <a:spcAft>
                <a:spcPts val="0"/>
              </a:spcAft>
              <a:buNone/>
            </a:pPr>
            <a:r>
              <a:rPr lang="en-GB"/>
              <a:t>waarbij op regelmatige afstand lussen bevestigd zijn.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Je bevestigt</a:t>
            </a:r>
            <a:r>
              <a:rPr lang="en-GB"/>
              <a:t> je hangmat met carabiners aan deze lussen op de gewenste afstand.</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Dit is het meest eenvoudige systeem. </a:t>
            </a:r>
            <a:endParaRPr/>
          </a:p>
          <a:p>
            <a:pPr indent="0" lvl="0" marL="0" rtl="0" algn="l">
              <a:spcBef>
                <a:spcPts val="0"/>
              </a:spcBef>
              <a:spcAft>
                <a:spcPts val="0"/>
              </a:spcAft>
              <a:buNone/>
            </a:pPr>
            <a:r>
              <a:rPr lang="en-GB"/>
              <a:t>De enige nadelen zijn het gewicht en omvang,</a:t>
            </a:r>
            <a:endParaRPr/>
          </a:p>
          <a:p>
            <a:pPr indent="0" lvl="0" marL="0" rtl="0" algn="l">
              <a:spcBef>
                <a:spcPts val="0"/>
              </a:spcBef>
              <a:spcAft>
                <a:spcPts val="0"/>
              </a:spcAft>
              <a:buNone/>
            </a:pPr>
            <a:r>
              <a:rPr lang="en-GB"/>
              <a:t>e</a:t>
            </a:r>
            <a:r>
              <a:rPr lang="en-GB"/>
              <a:t>n het feit dat je gebonden bent aan de precisie van de lus afstand.</a:t>
            </a:r>
            <a:endParaRPr/>
          </a:p>
          <a:p>
            <a:pPr indent="0" lvl="0" marL="0" rtl="0" algn="l">
              <a:spcBef>
                <a:spcPts val="0"/>
              </a:spcBef>
              <a:spcAft>
                <a:spcPts val="0"/>
              </a:spcAft>
              <a:buNone/>
            </a:pPr>
            <a:r>
              <a:rPr lang="en-GB"/>
              <a:t>Maar voor recreatief gebruik zal dit normaal geen probleem vormen.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Het tree strap gedeelte is bij bijna alle ophang systemen hetzelfde. Een riem met op het einde een lus.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Belangrijk bij het ophangen is wel dat je ervoor zorgt dat de riem zo recht mogelijk hangt, en je de lus dus rond de boom langs, meer naar de zijkant toe brengt. En niet zoals in dit prentje in het midden.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0"/>
              </a:spcBef>
              <a:spcAft>
                <a:spcPts val="0"/>
              </a:spcAft>
              <a:buClr>
                <a:schemeClr val="accent1"/>
              </a:buClr>
              <a:buSzPts val="1400"/>
              <a:buChar char="○"/>
              <a:defRPr>
                <a:solidFill>
                  <a:schemeClr val="accent1"/>
                </a:solidFill>
                <a:highlight>
                  <a:schemeClr val="lt1"/>
                </a:highlight>
              </a:defRPr>
            </a:lvl2pPr>
            <a:lvl3pPr indent="-317500" lvl="2" marL="1371600">
              <a:spcBef>
                <a:spcPts val="0"/>
              </a:spcBef>
              <a:spcAft>
                <a:spcPts val="0"/>
              </a:spcAft>
              <a:buClr>
                <a:schemeClr val="accent1"/>
              </a:buClr>
              <a:buSzPts val="1400"/>
              <a:buChar char="■"/>
              <a:defRPr>
                <a:solidFill>
                  <a:schemeClr val="accent1"/>
                </a:solidFill>
                <a:highlight>
                  <a:schemeClr val="lt1"/>
                </a:highlight>
              </a:defRPr>
            </a:lvl3pPr>
            <a:lvl4pPr indent="-317500" lvl="3" marL="1828800">
              <a:spcBef>
                <a:spcPts val="0"/>
              </a:spcBef>
              <a:spcAft>
                <a:spcPts val="0"/>
              </a:spcAft>
              <a:buClr>
                <a:schemeClr val="accent1"/>
              </a:buClr>
              <a:buSzPts val="1400"/>
              <a:buChar char="●"/>
              <a:defRPr>
                <a:solidFill>
                  <a:schemeClr val="accent1"/>
                </a:solidFill>
                <a:highlight>
                  <a:schemeClr val="lt1"/>
                </a:highlight>
              </a:defRPr>
            </a:lvl4pPr>
            <a:lvl5pPr indent="-317500" lvl="4" marL="2286000">
              <a:spcBef>
                <a:spcPts val="0"/>
              </a:spcBef>
              <a:spcAft>
                <a:spcPts val="0"/>
              </a:spcAft>
              <a:buClr>
                <a:schemeClr val="accent1"/>
              </a:buClr>
              <a:buSzPts val="1400"/>
              <a:buChar char="○"/>
              <a:defRPr>
                <a:solidFill>
                  <a:schemeClr val="accent1"/>
                </a:solidFill>
                <a:highlight>
                  <a:schemeClr val="lt1"/>
                </a:highlight>
              </a:defRPr>
            </a:lvl5pPr>
            <a:lvl6pPr indent="-317500" lvl="5" marL="2743200">
              <a:spcBef>
                <a:spcPts val="0"/>
              </a:spcBef>
              <a:spcAft>
                <a:spcPts val="0"/>
              </a:spcAft>
              <a:buClr>
                <a:schemeClr val="accent1"/>
              </a:buClr>
              <a:buSzPts val="1400"/>
              <a:buChar char="■"/>
              <a:defRPr>
                <a:solidFill>
                  <a:schemeClr val="accent1"/>
                </a:solidFill>
                <a:highlight>
                  <a:schemeClr val="lt1"/>
                </a:highlight>
              </a:defRPr>
            </a:lvl6pPr>
            <a:lvl7pPr indent="-317500" lvl="6" marL="3200400">
              <a:spcBef>
                <a:spcPts val="0"/>
              </a:spcBef>
              <a:spcAft>
                <a:spcPts val="0"/>
              </a:spcAft>
              <a:buClr>
                <a:schemeClr val="accent1"/>
              </a:buClr>
              <a:buSzPts val="1400"/>
              <a:buChar char="●"/>
              <a:defRPr>
                <a:solidFill>
                  <a:schemeClr val="accent1"/>
                </a:solidFill>
                <a:highlight>
                  <a:schemeClr val="lt1"/>
                </a:highlight>
              </a:defRPr>
            </a:lvl7pPr>
            <a:lvl8pPr indent="-317500" lvl="7" marL="3657600">
              <a:spcBef>
                <a:spcPts val="0"/>
              </a:spcBef>
              <a:spcAft>
                <a:spcPts val="0"/>
              </a:spcAft>
              <a:buClr>
                <a:schemeClr val="accent1"/>
              </a:buClr>
              <a:buSzPts val="1400"/>
              <a:buChar char="○"/>
              <a:defRPr>
                <a:solidFill>
                  <a:schemeClr val="accent1"/>
                </a:solidFill>
                <a:highlight>
                  <a:schemeClr val="lt1"/>
                </a:highlight>
              </a:defRPr>
            </a:lvl8pPr>
            <a:lvl9pPr indent="-317500" lvl="8" marL="4114800">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26.png"/><Relationship Id="rId5" Type="http://schemas.openxmlformats.org/officeDocument/2006/relationships/image" Target="../media/image28.png"/><Relationship Id="rId6"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Hangmatten</a:t>
            </a:r>
            <a:endParaRPr/>
          </a:p>
        </p:txBody>
      </p:sp>
      <p:sp>
        <p:nvSpPr>
          <p:cNvPr id="57" name="Google Shape;57;p13"/>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2"/>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Soorten ophangsystemen - cinch buckles</a:t>
            </a:r>
            <a:endParaRPr/>
          </a:p>
        </p:txBody>
      </p:sp>
      <p:pic>
        <p:nvPicPr>
          <p:cNvPr id="116" name="Google Shape;116;p22"/>
          <p:cNvPicPr preferRelativeResize="0"/>
          <p:nvPr/>
        </p:nvPicPr>
        <p:blipFill>
          <a:blip r:embed="rId3">
            <a:alphaModFix/>
          </a:blip>
          <a:stretch>
            <a:fillRect/>
          </a:stretch>
        </p:blipFill>
        <p:spPr>
          <a:xfrm>
            <a:off x="152400" y="1209950"/>
            <a:ext cx="3365900" cy="3365900"/>
          </a:xfrm>
          <a:prstGeom prst="rect">
            <a:avLst/>
          </a:prstGeom>
          <a:noFill/>
          <a:ln>
            <a:noFill/>
          </a:ln>
        </p:spPr>
      </p:pic>
      <p:pic>
        <p:nvPicPr>
          <p:cNvPr id="117" name="Google Shape;117;p22"/>
          <p:cNvPicPr preferRelativeResize="0"/>
          <p:nvPr/>
        </p:nvPicPr>
        <p:blipFill>
          <a:blip r:embed="rId4">
            <a:alphaModFix/>
          </a:blip>
          <a:stretch>
            <a:fillRect/>
          </a:stretch>
        </p:blipFill>
        <p:spPr>
          <a:xfrm>
            <a:off x="3632975" y="1510525"/>
            <a:ext cx="2011584" cy="2682101"/>
          </a:xfrm>
          <a:prstGeom prst="rect">
            <a:avLst/>
          </a:prstGeom>
          <a:noFill/>
          <a:ln>
            <a:noFill/>
          </a:ln>
        </p:spPr>
      </p:pic>
      <p:pic>
        <p:nvPicPr>
          <p:cNvPr id="118" name="Google Shape;118;p22"/>
          <p:cNvPicPr preferRelativeResize="0"/>
          <p:nvPr/>
        </p:nvPicPr>
        <p:blipFill>
          <a:blip r:embed="rId5">
            <a:alphaModFix/>
          </a:blip>
          <a:stretch>
            <a:fillRect/>
          </a:stretch>
        </p:blipFill>
        <p:spPr>
          <a:xfrm>
            <a:off x="5901850" y="3140025"/>
            <a:ext cx="2776601" cy="1851067"/>
          </a:xfrm>
          <a:prstGeom prst="rect">
            <a:avLst/>
          </a:prstGeom>
          <a:noFill/>
          <a:ln>
            <a:noFill/>
          </a:ln>
        </p:spPr>
      </p:pic>
      <p:pic>
        <p:nvPicPr>
          <p:cNvPr id="119" name="Google Shape;119;p22"/>
          <p:cNvPicPr preferRelativeResize="0"/>
          <p:nvPr/>
        </p:nvPicPr>
        <p:blipFill>
          <a:blip r:embed="rId6">
            <a:alphaModFix/>
          </a:blip>
          <a:stretch>
            <a:fillRect/>
          </a:stretch>
        </p:blipFill>
        <p:spPr>
          <a:xfrm>
            <a:off x="5901850" y="989250"/>
            <a:ext cx="2776600" cy="2082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Soorten ophangsystemen - whoopie sling</a:t>
            </a:r>
            <a:endParaRPr/>
          </a:p>
        </p:txBody>
      </p:sp>
      <p:pic>
        <p:nvPicPr>
          <p:cNvPr id="125" name="Google Shape;125;p23"/>
          <p:cNvPicPr preferRelativeResize="0"/>
          <p:nvPr/>
        </p:nvPicPr>
        <p:blipFill rotWithShape="1">
          <a:blip r:embed="rId3">
            <a:alphaModFix/>
          </a:blip>
          <a:srcRect b="16026" l="0" r="0" t="16632"/>
          <a:stretch/>
        </p:blipFill>
        <p:spPr>
          <a:xfrm>
            <a:off x="213800" y="1136275"/>
            <a:ext cx="3781149" cy="2096000"/>
          </a:xfrm>
          <a:prstGeom prst="rect">
            <a:avLst/>
          </a:prstGeom>
          <a:noFill/>
          <a:ln>
            <a:noFill/>
          </a:ln>
        </p:spPr>
      </p:pic>
      <p:pic>
        <p:nvPicPr>
          <p:cNvPr id="126" name="Google Shape;126;p23"/>
          <p:cNvPicPr preferRelativeResize="0"/>
          <p:nvPr/>
        </p:nvPicPr>
        <p:blipFill>
          <a:blip r:embed="rId4">
            <a:alphaModFix/>
          </a:blip>
          <a:stretch>
            <a:fillRect/>
          </a:stretch>
        </p:blipFill>
        <p:spPr>
          <a:xfrm>
            <a:off x="247150" y="3384700"/>
            <a:ext cx="3821975" cy="1528800"/>
          </a:xfrm>
          <a:prstGeom prst="rect">
            <a:avLst/>
          </a:prstGeom>
          <a:noFill/>
          <a:ln>
            <a:noFill/>
          </a:ln>
        </p:spPr>
      </p:pic>
      <p:pic>
        <p:nvPicPr>
          <p:cNvPr id="127" name="Google Shape;127;p23"/>
          <p:cNvPicPr preferRelativeResize="0"/>
          <p:nvPr/>
        </p:nvPicPr>
        <p:blipFill>
          <a:blip r:embed="rId5">
            <a:alphaModFix/>
          </a:blip>
          <a:stretch>
            <a:fillRect/>
          </a:stretch>
        </p:blipFill>
        <p:spPr>
          <a:xfrm>
            <a:off x="4221525" y="1209950"/>
            <a:ext cx="4770074" cy="34447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Hoe een hangmat ophangen &amp; de “ridge line”</a:t>
            </a:r>
            <a:endParaRPr/>
          </a:p>
        </p:txBody>
      </p:sp>
      <p:sp>
        <p:nvSpPr>
          <p:cNvPr id="133" name="Google Shape;133;p24"/>
          <p:cNvSpPr txBox="1"/>
          <p:nvPr/>
        </p:nvSpPr>
        <p:spPr>
          <a:xfrm>
            <a:off x="304800" y="4553950"/>
            <a:ext cx="8299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Source Code Pro"/>
                <a:ea typeface="Source Code Pro"/>
                <a:cs typeface="Source Code Pro"/>
                <a:sym typeface="Source Code Pro"/>
              </a:rPr>
              <a:t>https://theultimatehang.com/hammock-hang-calculator/</a:t>
            </a:r>
            <a:endParaRPr>
              <a:latin typeface="Source Code Pro"/>
              <a:ea typeface="Source Code Pro"/>
              <a:cs typeface="Source Code Pro"/>
              <a:sym typeface="Source Code Pro"/>
            </a:endParaRPr>
          </a:p>
        </p:txBody>
      </p:sp>
      <p:pic>
        <p:nvPicPr>
          <p:cNvPr id="134" name="Google Shape;134;p24"/>
          <p:cNvPicPr preferRelativeResize="0"/>
          <p:nvPr/>
        </p:nvPicPr>
        <p:blipFill>
          <a:blip r:embed="rId3">
            <a:alphaModFix/>
          </a:blip>
          <a:stretch>
            <a:fillRect/>
          </a:stretch>
        </p:blipFill>
        <p:spPr>
          <a:xfrm>
            <a:off x="152400" y="1209950"/>
            <a:ext cx="4528607" cy="33440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Hoe een hangmat ophangen &amp; de “ridge line”</a:t>
            </a:r>
            <a:endParaRPr/>
          </a:p>
        </p:txBody>
      </p:sp>
      <p:pic>
        <p:nvPicPr>
          <p:cNvPr id="140" name="Google Shape;140;p25"/>
          <p:cNvPicPr preferRelativeResize="0"/>
          <p:nvPr/>
        </p:nvPicPr>
        <p:blipFill>
          <a:blip r:embed="rId3">
            <a:alphaModFix/>
          </a:blip>
          <a:stretch>
            <a:fillRect/>
          </a:stretch>
        </p:blipFill>
        <p:spPr>
          <a:xfrm>
            <a:off x="152400" y="1209950"/>
            <a:ext cx="6273271" cy="3781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6"/>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Hoe een hangmat ophangen &amp; de “ridge line”</a:t>
            </a:r>
            <a:endParaRPr/>
          </a:p>
        </p:txBody>
      </p:sp>
      <p:pic>
        <p:nvPicPr>
          <p:cNvPr id="146" name="Google Shape;146;p26"/>
          <p:cNvPicPr preferRelativeResize="0"/>
          <p:nvPr/>
        </p:nvPicPr>
        <p:blipFill>
          <a:blip r:embed="rId3">
            <a:alphaModFix/>
          </a:blip>
          <a:stretch>
            <a:fillRect/>
          </a:stretch>
        </p:blipFill>
        <p:spPr>
          <a:xfrm>
            <a:off x="152400" y="1209950"/>
            <a:ext cx="6273271" cy="3781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7"/>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Hoe een hangmat ophangen &amp; de “ridge line”</a:t>
            </a:r>
            <a:endParaRPr/>
          </a:p>
        </p:txBody>
      </p:sp>
      <p:pic>
        <p:nvPicPr>
          <p:cNvPr id="152" name="Google Shape;152;p27"/>
          <p:cNvPicPr preferRelativeResize="0"/>
          <p:nvPr/>
        </p:nvPicPr>
        <p:blipFill>
          <a:blip r:embed="rId3">
            <a:alphaModFix/>
          </a:blip>
          <a:stretch>
            <a:fillRect/>
          </a:stretch>
        </p:blipFill>
        <p:spPr>
          <a:xfrm>
            <a:off x="152400" y="1209950"/>
            <a:ext cx="6273271" cy="3781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8"/>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Hoe een hangmat ophangen &amp; de “ridge line”</a:t>
            </a:r>
            <a:endParaRPr/>
          </a:p>
        </p:txBody>
      </p:sp>
      <p:pic>
        <p:nvPicPr>
          <p:cNvPr id="158" name="Google Shape;158;p28"/>
          <p:cNvPicPr preferRelativeResize="0"/>
          <p:nvPr/>
        </p:nvPicPr>
        <p:blipFill>
          <a:blip r:embed="rId3">
            <a:alphaModFix/>
          </a:blip>
          <a:stretch>
            <a:fillRect/>
          </a:stretch>
        </p:blipFill>
        <p:spPr>
          <a:xfrm>
            <a:off x="152400" y="1209950"/>
            <a:ext cx="3781152" cy="37811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9"/>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Hoe een hangmat ophangen &amp; de “ridge line”</a:t>
            </a:r>
            <a:endParaRPr/>
          </a:p>
        </p:txBody>
      </p:sp>
      <p:pic>
        <p:nvPicPr>
          <p:cNvPr id="164" name="Google Shape;164;p29"/>
          <p:cNvPicPr preferRelativeResize="0"/>
          <p:nvPr/>
        </p:nvPicPr>
        <p:blipFill>
          <a:blip r:embed="rId3">
            <a:alphaModFix/>
          </a:blip>
          <a:stretch>
            <a:fillRect/>
          </a:stretch>
        </p:blipFill>
        <p:spPr>
          <a:xfrm>
            <a:off x="152400" y="1209950"/>
            <a:ext cx="3781152" cy="3781152"/>
          </a:xfrm>
          <a:prstGeom prst="rect">
            <a:avLst/>
          </a:prstGeom>
          <a:noFill/>
          <a:ln>
            <a:noFill/>
          </a:ln>
        </p:spPr>
      </p:pic>
      <p:pic>
        <p:nvPicPr>
          <p:cNvPr id="165" name="Google Shape;165;p29"/>
          <p:cNvPicPr preferRelativeResize="0"/>
          <p:nvPr/>
        </p:nvPicPr>
        <p:blipFill>
          <a:blip r:embed="rId4">
            <a:alphaModFix/>
          </a:blip>
          <a:stretch>
            <a:fillRect/>
          </a:stretch>
        </p:blipFill>
        <p:spPr>
          <a:xfrm>
            <a:off x="4085952" y="1209950"/>
            <a:ext cx="4905647" cy="33258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0"/>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Hoe in een hangmat liggen</a:t>
            </a:r>
            <a:endParaRPr/>
          </a:p>
        </p:txBody>
      </p:sp>
      <p:pic>
        <p:nvPicPr>
          <p:cNvPr id="171" name="Google Shape;171;p30"/>
          <p:cNvPicPr preferRelativeResize="0"/>
          <p:nvPr/>
        </p:nvPicPr>
        <p:blipFill>
          <a:blip r:embed="rId3">
            <a:alphaModFix/>
          </a:blip>
          <a:stretch>
            <a:fillRect/>
          </a:stretch>
        </p:blipFill>
        <p:spPr>
          <a:xfrm>
            <a:off x="4984950" y="1194600"/>
            <a:ext cx="3105150" cy="3009900"/>
          </a:xfrm>
          <a:prstGeom prst="rect">
            <a:avLst/>
          </a:prstGeom>
          <a:noFill/>
          <a:ln>
            <a:noFill/>
          </a:ln>
        </p:spPr>
      </p:pic>
      <p:pic>
        <p:nvPicPr>
          <p:cNvPr id="172" name="Google Shape;172;p30"/>
          <p:cNvPicPr preferRelativeResize="0"/>
          <p:nvPr/>
        </p:nvPicPr>
        <p:blipFill>
          <a:blip r:embed="rId4">
            <a:alphaModFix/>
          </a:blip>
          <a:stretch>
            <a:fillRect/>
          </a:stretch>
        </p:blipFill>
        <p:spPr>
          <a:xfrm>
            <a:off x="6796072" y="3295025"/>
            <a:ext cx="1294019" cy="1517124"/>
          </a:xfrm>
          <a:prstGeom prst="rect">
            <a:avLst/>
          </a:prstGeom>
          <a:noFill/>
          <a:ln>
            <a:noFill/>
          </a:ln>
        </p:spPr>
      </p:pic>
      <p:pic>
        <p:nvPicPr>
          <p:cNvPr id="173" name="Google Shape;173;p30"/>
          <p:cNvPicPr preferRelativeResize="0"/>
          <p:nvPr/>
        </p:nvPicPr>
        <p:blipFill>
          <a:blip r:embed="rId5">
            <a:alphaModFix/>
          </a:blip>
          <a:stretch>
            <a:fillRect/>
          </a:stretch>
        </p:blipFill>
        <p:spPr>
          <a:xfrm>
            <a:off x="304800" y="1494050"/>
            <a:ext cx="2864392" cy="2155384"/>
          </a:xfrm>
          <a:prstGeom prst="rect">
            <a:avLst/>
          </a:prstGeom>
          <a:noFill/>
          <a:ln>
            <a:noFill/>
          </a:ln>
        </p:spPr>
      </p:pic>
      <p:pic>
        <p:nvPicPr>
          <p:cNvPr id="174" name="Google Shape;174;p30"/>
          <p:cNvPicPr preferRelativeResize="0"/>
          <p:nvPr/>
        </p:nvPicPr>
        <p:blipFill>
          <a:blip r:embed="rId6">
            <a:alphaModFix/>
          </a:blip>
          <a:stretch>
            <a:fillRect/>
          </a:stretch>
        </p:blipFill>
        <p:spPr>
          <a:xfrm>
            <a:off x="2445548" y="3517734"/>
            <a:ext cx="1171225" cy="125600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1"/>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Hoe in een hangmat zitten</a:t>
            </a:r>
            <a:endParaRPr/>
          </a:p>
        </p:txBody>
      </p:sp>
      <p:pic>
        <p:nvPicPr>
          <p:cNvPr id="180" name="Google Shape;180;p31"/>
          <p:cNvPicPr preferRelativeResize="0"/>
          <p:nvPr/>
        </p:nvPicPr>
        <p:blipFill>
          <a:blip r:embed="rId3">
            <a:alphaModFix/>
          </a:blip>
          <a:stretch>
            <a:fillRect/>
          </a:stretch>
        </p:blipFill>
        <p:spPr>
          <a:xfrm>
            <a:off x="152400" y="1209950"/>
            <a:ext cx="4830350" cy="3622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Hangmatten</a:t>
            </a:r>
            <a:endParaRPr/>
          </a:p>
        </p:txBody>
      </p:sp>
      <p:sp>
        <p:nvSpPr>
          <p:cNvPr id="63" name="Google Shape;63;p1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SzPts val="2400"/>
              <a:buChar char="●"/>
            </a:pPr>
            <a:r>
              <a:rPr lang="en-GB" sz="2400"/>
              <a:t>Soorten hangmatten</a:t>
            </a:r>
            <a:endParaRPr sz="2400"/>
          </a:p>
          <a:p>
            <a:pPr indent="-381000" lvl="0" marL="457200" rtl="0" algn="l">
              <a:spcBef>
                <a:spcPts val="0"/>
              </a:spcBef>
              <a:spcAft>
                <a:spcPts val="0"/>
              </a:spcAft>
              <a:buSzPts val="2400"/>
              <a:buChar char="●"/>
            </a:pPr>
            <a:r>
              <a:rPr lang="en-GB" sz="2400"/>
              <a:t>Soorten ophangsystemen</a:t>
            </a:r>
            <a:endParaRPr sz="2400"/>
          </a:p>
          <a:p>
            <a:pPr indent="-381000" lvl="0" marL="457200" rtl="0" algn="l">
              <a:spcBef>
                <a:spcPts val="0"/>
              </a:spcBef>
              <a:spcAft>
                <a:spcPts val="0"/>
              </a:spcAft>
              <a:buSzPts val="2400"/>
              <a:buChar char="●"/>
            </a:pPr>
            <a:r>
              <a:rPr lang="en-GB" sz="2400"/>
              <a:t>Hoe een hangmat ophangen &amp; de “ridge line”</a:t>
            </a:r>
            <a:endParaRPr sz="2400"/>
          </a:p>
          <a:p>
            <a:pPr indent="-381000" lvl="0" marL="457200" rtl="0" algn="l">
              <a:spcBef>
                <a:spcPts val="0"/>
              </a:spcBef>
              <a:spcAft>
                <a:spcPts val="0"/>
              </a:spcAft>
              <a:buSzPts val="2400"/>
              <a:buChar char="●"/>
            </a:pPr>
            <a:r>
              <a:rPr lang="en-GB" sz="2400"/>
              <a:t>Hoe in een hangmat liggen en zitten</a:t>
            </a:r>
            <a:endParaRPr sz="2400"/>
          </a:p>
          <a:p>
            <a:pPr indent="-381000" lvl="0" marL="457200" rtl="0" algn="l">
              <a:spcBef>
                <a:spcPts val="0"/>
              </a:spcBef>
              <a:spcAft>
                <a:spcPts val="0"/>
              </a:spcAft>
              <a:buSzPts val="2400"/>
              <a:buChar char="●"/>
            </a:pPr>
            <a:r>
              <a:rPr lang="en-GB" sz="2400"/>
              <a:t>Hangmat ipv. tent en slaapmatje</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2"/>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Hangmat als slaapsysteem</a:t>
            </a:r>
            <a:endParaRPr/>
          </a:p>
        </p:txBody>
      </p:sp>
      <p:sp>
        <p:nvSpPr>
          <p:cNvPr id="186" name="Google Shape;186;p32"/>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400"/>
              <a:t>Wat heb je nodig:</a:t>
            </a:r>
            <a:endParaRPr sz="2400"/>
          </a:p>
          <a:p>
            <a:pPr indent="-381000" lvl="0" marL="457200" rtl="0" algn="l">
              <a:spcBef>
                <a:spcPts val="1200"/>
              </a:spcBef>
              <a:spcAft>
                <a:spcPts val="0"/>
              </a:spcAft>
              <a:buSzPts val="2400"/>
              <a:buChar char="●"/>
            </a:pPr>
            <a:r>
              <a:rPr lang="en-GB" sz="2400"/>
              <a:t>Hangmat (eventueel met </a:t>
            </a:r>
            <a:r>
              <a:rPr lang="en-GB" sz="2400"/>
              <a:t>muggennet</a:t>
            </a:r>
            <a:r>
              <a:rPr lang="en-GB" sz="2400"/>
              <a:t>)</a:t>
            </a:r>
            <a:endParaRPr sz="2400"/>
          </a:p>
          <a:p>
            <a:pPr indent="-381000" lvl="0" marL="457200" rtl="0" algn="l">
              <a:spcBef>
                <a:spcPts val="0"/>
              </a:spcBef>
              <a:spcAft>
                <a:spcPts val="0"/>
              </a:spcAft>
              <a:buSzPts val="2400"/>
              <a:buChar char="●"/>
            </a:pPr>
            <a:r>
              <a:rPr lang="en-GB" sz="2400"/>
              <a:t>Deken of slaapzak (“topquilt”)</a:t>
            </a:r>
            <a:endParaRPr sz="2400"/>
          </a:p>
          <a:p>
            <a:pPr indent="-381000" lvl="0" marL="457200" rtl="0" algn="l">
              <a:spcBef>
                <a:spcPts val="0"/>
              </a:spcBef>
              <a:spcAft>
                <a:spcPts val="0"/>
              </a:spcAft>
              <a:buSzPts val="2400"/>
              <a:buChar char="●"/>
            </a:pPr>
            <a:r>
              <a:rPr lang="en-GB" sz="2400"/>
              <a:t>Onderdeken (“underquilt”)</a:t>
            </a:r>
            <a:endParaRPr sz="2400"/>
          </a:p>
          <a:p>
            <a:pPr indent="-381000" lvl="0" marL="457200" rtl="0" algn="l">
              <a:spcBef>
                <a:spcPts val="0"/>
              </a:spcBef>
              <a:spcAft>
                <a:spcPts val="0"/>
              </a:spcAft>
              <a:buSzPts val="2400"/>
              <a:buChar char="●"/>
            </a:pPr>
            <a:r>
              <a:rPr lang="en-GB" sz="2400"/>
              <a:t>Zeildoek (“tarp”) met “ridge line” en bevestigingslijnen (“guy lines”)</a:t>
            </a:r>
            <a:endParaRPr sz="2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3"/>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Hangmat als slaapsysteem</a:t>
            </a:r>
            <a:endParaRPr/>
          </a:p>
        </p:txBody>
      </p:sp>
      <p:pic>
        <p:nvPicPr>
          <p:cNvPr id="192" name="Google Shape;192;p33"/>
          <p:cNvPicPr preferRelativeResize="0"/>
          <p:nvPr/>
        </p:nvPicPr>
        <p:blipFill>
          <a:blip r:embed="rId3">
            <a:alphaModFix/>
          </a:blip>
          <a:stretch>
            <a:fillRect/>
          </a:stretch>
        </p:blipFill>
        <p:spPr>
          <a:xfrm>
            <a:off x="152400" y="1246250"/>
            <a:ext cx="6444293" cy="3744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4"/>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Tot slot</a:t>
            </a:r>
            <a:endParaRPr/>
          </a:p>
        </p:txBody>
      </p:sp>
      <p:pic>
        <p:nvPicPr>
          <p:cNvPr id="198" name="Google Shape;198;p34"/>
          <p:cNvPicPr preferRelativeResize="0"/>
          <p:nvPr/>
        </p:nvPicPr>
        <p:blipFill>
          <a:blip r:embed="rId3">
            <a:alphaModFix/>
          </a:blip>
          <a:stretch>
            <a:fillRect/>
          </a:stretch>
        </p:blipFill>
        <p:spPr>
          <a:xfrm>
            <a:off x="4984950" y="1194600"/>
            <a:ext cx="3105150" cy="3009900"/>
          </a:xfrm>
          <a:prstGeom prst="rect">
            <a:avLst/>
          </a:prstGeom>
          <a:noFill/>
          <a:ln>
            <a:noFill/>
          </a:ln>
        </p:spPr>
      </p:pic>
      <p:pic>
        <p:nvPicPr>
          <p:cNvPr id="199" name="Google Shape;199;p34"/>
          <p:cNvPicPr preferRelativeResize="0"/>
          <p:nvPr/>
        </p:nvPicPr>
        <p:blipFill>
          <a:blip r:embed="rId4">
            <a:alphaModFix/>
          </a:blip>
          <a:stretch>
            <a:fillRect/>
          </a:stretch>
        </p:blipFill>
        <p:spPr>
          <a:xfrm>
            <a:off x="183100" y="1310925"/>
            <a:ext cx="4607700" cy="2777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5"/>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Een aantal aanbevolen merken</a:t>
            </a:r>
            <a:endParaRPr/>
          </a:p>
        </p:txBody>
      </p:sp>
      <p:sp>
        <p:nvSpPr>
          <p:cNvPr id="205" name="Google Shape;205;p35"/>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Recreatief: </a:t>
            </a:r>
            <a:endParaRPr/>
          </a:p>
          <a:p>
            <a:pPr indent="-342900" lvl="0" marL="457200" rtl="0" algn="l">
              <a:spcBef>
                <a:spcPts val="1200"/>
              </a:spcBef>
              <a:spcAft>
                <a:spcPts val="0"/>
              </a:spcAft>
              <a:buSzPts val="1800"/>
              <a:buChar char="●"/>
            </a:pPr>
            <a:r>
              <a:rPr lang="en-GB"/>
              <a:t>Ticket to the Moon</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GB"/>
              <a:t>Als slaapsysteem, of wanneer gewicht belangrijk is:</a:t>
            </a:r>
            <a:endParaRPr/>
          </a:p>
          <a:p>
            <a:pPr indent="-342900" lvl="0" marL="457200" rtl="0" algn="l">
              <a:spcBef>
                <a:spcPts val="1200"/>
              </a:spcBef>
              <a:spcAft>
                <a:spcPts val="0"/>
              </a:spcAft>
              <a:buSzPts val="1800"/>
              <a:buChar char="●"/>
            </a:pPr>
            <a:r>
              <a:rPr lang="en-GB"/>
              <a:t>DutchWare Gear</a:t>
            </a:r>
            <a:endParaRPr/>
          </a:p>
          <a:p>
            <a:pPr indent="-342900" lvl="0" marL="457200" rtl="0" algn="l">
              <a:spcBef>
                <a:spcPts val="0"/>
              </a:spcBef>
              <a:spcAft>
                <a:spcPts val="0"/>
              </a:spcAft>
              <a:buSzPts val="1800"/>
              <a:buChar char="●"/>
            </a:pPr>
            <a:r>
              <a:rPr lang="en-GB"/>
              <a:t>Warbonnet Outdoors</a:t>
            </a:r>
            <a:endParaRPr/>
          </a:p>
          <a:p>
            <a:pPr indent="-342900" lvl="0" marL="457200" rtl="0" algn="l">
              <a:spcBef>
                <a:spcPts val="0"/>
              </a:spcBef>
              <a:spcAft>
                <a:spcPts val="0"/>
              </a:spcAft>
              <a:buSzPts val="1800"/>
              <a:buChar char="●"/>
            </a:pPr>
            <a:r>
              <a:rPr lang="en-GB"/>
              <a:t>Hennessy Hammock</a:t>
            </a:r>
            <a:endParaRPr/>
          </a:p>
          <a:p>
            <a:pPr indent="-342900" lvl="0" marL="457200" rtl="0" algn="l">
              <a:spcBef>
                <a:spcPts val="0"/>
              </a:spcBef>
              <a:spcAft>
                <a:spcPts val="0"/>
              </a:spcAft>
              <a:buSzPts val="1800"/>
              <a:buChar char="●"/>
            </a:pPr>
            <a:r>
              <a:rPr lang="en-GB"/>
              <a:t>DD Hammocks (budget vriendelijker)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Soorten hangmatten - spreader bar</a:t>
            </a:r>
            <a:endParaRPr/>
          </a:p>
        </p:txBody>
      </p:sp>
      <p:pic>
        <p:nvPicPr>
          <p:cNvPr id="69" name="Google Shape;69;p15"/>
          <p:cNvPicPr preferRelativeResize="0"/>
          <p:nvPr/>
        </p:nvPicPr>
        <p:blipFill>
          <a:blip r:embed="rId3">
            <a:alphaModFix/>
          </a:blip>
          <a:stretch>
            <a:fillRect/>
          </a:stretch>
        </p:blipFill>
        <p:spPr>
          <a:xfrm>
            <a:off x="152400" y="1209950"/>
            <a:ext cx="5187554" cy="3781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Soorten hangmatten - bridge</a:t>
            </a:r>
            <a:endParaRPr/>
          </a:p>
        </p:txBody>
      </p:sp>
      <p:pic>
        <p:nvPicPr>
          <p:cNvPr id="75" name="Google Shape;75;p16"/>
          <p:cNvPicPr preferRelativeResize="0"/>
          <p:nvPr/>
        </p:nvPicPr>
        <p:blipFill>
          <a:blip r:embed="rId3">
            <a:alphaModFix/>
          </a:blip>
          <a:stretch>
            <a:fillRect/>
          </a:stretch>
        </p:blipFill>
        <p:spPr>
          <a:xfrm>
            <a:off x="152400" y="1209950"/>
            <a:ext cx="8839200" cy="367710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Soorten hangmatten - gathered end</a:t>
            </a:r>
            <a:endParaRPr/>
          </a:p>
        </p:txBody>
      </p:sp>
      <p:pic>
        <p:nvPicPr>
          <p:cNvPr id="81" name="Google Shape;81;p17"/>
          <p:cNvPicPr preferRelativeResize="0"/>
          <p:nvPr/>
        </p:nvPicPr>
        <p:blipFill>
          <a:blip r:embed="rId3">
            <a:alphaModFix/>
          </a:blip>
          <a:stretch>
            <a:fillRect/>
          </a:stretch>
        </p:blipFill>
        <p:spPr>
          <a:xfrm>
            <a:off x="152400" y="1209950"/>
            <a:ext cx="3781149" cy="37811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Gathered end - sewn channel vs whipped</a:t>
            </a:r>
            <a:endParaRPr/>
          </a:p>
        </p:txBody>
      </p:sp>
      <p:pic>
        <p:nvPicPr>
          <p:cNvPr id="87" name="Google Shape;87;p18"/>
          <p:cNvPicPr preferRelativeResize="0"/>
          <p:nvPr/>
        </p:nvPicPr>
        <p:blipFill>
          <a:blip r:embed="rId3">
            <a:alphaModFix/>
          </a:blip>
          <a:stretch>
            <a:fillRect/>
          </a:stretch>
        </p:blipFill>
        <p:spPr>
          <a:xfrm>
            <a:off x="152400" y="1209950"/>
            <a:ext cx="4086775" cy="2943625"/>
          </a:xfrm>
          <a:prstGeom prst="rect">
            <a:avLst/>
          </a:prstGeom>
          <a:noFill/>
          <a:ln>
            <a:noFill/>
          </a:ln>
        </p:spPr>
      </p:pic>
      <p:pic>
        <p:nvPicPr>
          <p:cNvPr id="88" name="Google Shape;88;p18"/>
          <p:cNvPicPr preferRelativeResize="0"/>
          <p:nvPr/>
        </p:nvPicPr>
        <p:blipFill>
          <a:blip r:embed="rId4">
            <a:alphaModFix/>
          </a:blip>
          <a:stretch>
            <a:fillRect/>
          </a:stretch>
        </p:blipFill>
        <p:spPr>
          <a:xfrm>
            <a:off x="4391575" y="1209950"/>
            <a:ext cx="4450925" cy="275905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9"/>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Soorten ophangsystemen</a:t>
            </a:r>
            <a:endParaRPr/>
          </a:p>
        </p:txBody>
      </p:sp>
      <p:pic>
        <p:nvPicPr>
          <p:cNvPr id="94" name="Google Shape;94;p19"/>
          <p:cNvPicPr preferRelativeResize="0"/>
          <p:nvPr/>
        </p:nvPicPr>
        <p:blipFill>
          <a:blip r:embed="rId3">
            <a:alphaModFix/>
          </a:blip>
          <a:stretch>
            <a:fillRect/>
          </a:stretch>
        </p:blipFill>
        <p:spPr>
          <a:xfrm>
            <a:off x="152400" y="1209950"/>
            <a:ext cx="4573973" cy="3781151"/>
          </a:xfrm>
          <a:prstGeom prst="rect">
            <a:avLst/>
          </a:prstGeom>
          <a:noFill/>
          <a:ln>
            <a:noFill/>
          </a:ln>
        </p:spPr>
      </p:pic>
      <p:pic>
        <p:nvPicPr>
          <p:cNvPr id="95" name="Google Shape;95;p19"/>
          <p:cNvPicPr preferRelativeResize="0"/>
          <p:nvPr/>
        </p:nvPicPr>
        <p:blipFill rotWithShape="1">
          <a:blip r:embed="rId4">
            <a:alphaModFix/>
          </a:blip>
          <a:srcRect b="3592" l="4215" r="3131" t="4765"/>
          <a:stretch/>
        </p:blipFill>
        <p:spPr>
          <a:xfrm>
            <a:off x="4961475" y="1289825"/>
            <a:ext cx="1817825" cy="1535525"/>
          </a:xfrm>
          <a:prstGeom prst="rect">
            <a:avLst/>
          </a:prstGeom>
          <a:noFill/>
          <a:ln>
            <a:noFill/>
          </a:ln>
        </p:spPr>
      </p:pic>
      <p:pic>
        <p:nvPicPr>
          <p:cNvPr id="96" name="Google Shape;96;p19"/>
          <p:cNvPicPr preferRelativeResize="0"/>
          <p:nvPr/>
        </p:nvPicPr>
        <p:blipFill>
          <a:blip r:embed="rId5">
            <a:alphaModFix/>
          </a:blip>
          <a:stretch>
            <a:fillRect/>
          </a:stretch>
        </p:blipFill>
        <p:spPr>
          <a:xfrm>
            <a:off x="6993124" y="1209950"/>
            <a:ext cx="1998476" cy="196361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Soorten ophangsystemen</a:t>
            </a:r>
            <a:endParaRPr/>
          </a:p>
        </p:txBody>
      </p:sp>
      <p:pic>
        <p:nvPicPr>
          <p:cNvPr id="102" name="Google Shape;102;p20"/>
          <p:cNvPicPr preferRelativeResize="0"/>
          <p:nvPr/>
        </p:nvPicPr>
        <p:blipFill>
          <a:blip r:embed="rId3">
            <a:alphaModFix/>
          </a:blip>
          <a:stretch>
            <a:fillRect/>
          </a:stretch>
        </p:blipFill>
        <p:spPr>
          <a:xfrm>
            <a:off x="152400" y="1209950"/>
            <a:ext cx="5731901" cy="37811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Soorten ophangsystemen - daisy chain</a:t>
            </a:r>
            <a:endParaRPr/>
          </a:p>
        </p:txBody>
      </p:sp>
      <p:pic>
        <p:nvPicPr>
          <p:cNvPr id="108" name="Google Shape;108;p21"/>
          <p:cNvPicPr preferRelativeResize="0"/>
          <p:nvPr/>
        </p:nvPicPr>
        <p:blipFill rotWithShape="1">
          <a:blip r:embed="rId3">
            <a:alphaModFix/>
          </a:blip>
          <a:srcRect b="30675" l="0" r="0" t="29931"/>
          <a:stretch/>
        </p:blipFill>
        <p:spPr>
          <a:xfrm>
            <a:off x="198475" y="1082276"/>
            <a:ext cx="5041526" cy="1489475"/>
          </a:xfrm>
          <a:prstGeom prst="rect">
            <a:avLst/>
          </a:prstGeom>
          <a:noFill/>
          <a:ln>
            <a:noFill/>
          </a:ln>
        </p:spPr>
      </p:pic>
      <p:pic>
        <p:nvPicPr>
          <p:cNvPr id="109" name="Google Shape;109;p21"/>
          <p:cNvPicPr preferRelativeResize="0"/>
          <p:nvPr/>
        </p:nvPicPr>
        <p:blipFill>
          <a:blip r:embed="rId4">
            <a:alphaModFix/>
          </a:blip>
          <a:stretch>
            <a:fillRect/>
          </a:stretch>
        </p:blipFill>
        <p:spPr>
          <a:xfrm>
            <a:off x="5929523" y="1209950"/>
            <a:ext cx="2149975" cy="2974325"/>
          </a:xfrm>
          <a:prstGeom prst="rect">
            <a:avLst/>
          </a:prstGeom>
          <a:noFill/>
          <a:ln>
            <a:noFill/>
          </a:ln>
        </p:spPr>
      </p:pic>
      <p:pic>
        <p:nvPicPr>
          <p:cNvPr id="110" name="Google Shape;110;p21"/>
          <p:cNvPicPr preferRelativeResize="0"/>
          <p:nvPr/>
        </p:nvPicPr>
        <p:blipFill>
          <a:blip r:embed="rId5">
            <a:alphaModFix/>
          </a:blip>
          <a:stretch>
            <a:fillRect/>
          </a:stretch>
        </p:blipFill>
        <p:spPr>
          <a:xfrm>
            <a:off x="152400" y="2724150"/>
            <a:ext cx="3367195" cy="22669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