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2" r:id="rId10"/>
    <p:sldId id="263" r:id="rId11"/>
    <p:sldId id="264" r:id="rId12"/>
    <p:sldId id="265" r:id="rId13"/>
    <p:sldId id="266" r:id="rId14"/>
    <p:sldId id="267" r:id="rId15"/>
    <p:sldId id="268" r:id="rId16"/>
    <p:sldId id="273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601" autoAdjust="0"/>
  </p:normalViewPr>
  <p:slideViewPr>
    <p:cSldViewPr snapToGrid="0">
      <p:cViewPr varScale="1">
        <p:scale>
          <a:sx n="63" d="100"/>
          <a:sy n="63" d="100"/>
        </p:scale>
        <p:origin x="14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ptos"/>
              </a:rPr>
              <a:t>Click to move the slide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GB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8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GB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87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GB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88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GB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89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5705F6A5-0557-4E5A-A5BB-49317FA9F6B4}" type="slidenum">
              <a:rPr lang="en-GB" sz="1400" b="0" strike="noStrike" spc="-1">
                <a:latin typeface="Times New Roman"/>
              </a:rPr>
              <a:t>‹nr.›</a:t>
            </a:fld>
            <a:endParaRPr lang="en-GB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GB" sz="2000" b="0" strike="noStrike" spc="-1">
                <a:latin typeface="+mn-lt"/>
              </a:rPr>
              <a:t>Iets voor in uw handen te houden</a:t>
            </a:r>
            <a:endParaRPr lang="en-GB" sz="2000" b="0" strike="noStrike" spc="-1">
              <a:latin typeface="Arial"/>
            </a:endParaRPr>
          </a:p>
          <a:p>
            <a:pPr marL="216000" indent="-215280">
              <a:lnSpc>
                <a:spcPct val="100000"/>
              </a:lnSpc>
            </a:pPr>
            <a:r>
              <a:rPr lang="en-GB" sz="2000" b="0" strike="noStrike" spc="-1">
                <a:latin typeface="+mn-lt"/>
              </a:rPr>
              <a:t>Engagen sommigen leren via zien, andere via doen</a:t>
            </a:r>
            <a:endParaRPr lang="en-GB" sz="2000" b="0" strike="noStrike" spc="-1">
              <a:latin typeface="Arial"/>
            </a:endParaRPr>
          </a:p>
          <a:p>
            <a:pPr marL="216000" indent="-215280">
              <a:lnSpc>
                <a:spcPct val="100000"/>
              </a:lnSpc>
            </a:pPr>
            <a:r>
              <a:rPr lang="en-GB" sz="2000" b="0" strike="noStrike" spc="-1">
                <a:latin typeface="+mn-lt"/>
              </a:rPr>
              <a:t>Kids zijn spiegels, ik moet rustig blijven en rustig praten</a:t>
            </a:r>
            <a:endParaRPr lang="en-GB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2000" b="0" strike="noStrike" spc="-1">
                <a:latin typeface="+mn-lt"/>
              </a:rPr>
              <a:t>Verhalend maken, praktisch, bedoeling is skill leren!</a:t>
            </a:r>
            <a:endParaRPr lang="en-GB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latin typeface="Arial"/>
            </a:endParaRPr>
          </a:p>
        </p:txBody>
      </p:sp>
      <p:sp>
        <p:nvSpPr>
          <p:cNvPr id="207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CB02C9C4-4A83-44A1-82D7-2E7B063793F1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5280">
              <a:lnSpc>
                <a:spcPct val="100000"/>
              </a:lnSpc>
            </a:pPr>
            <a:r>
              <a:rPr lang="en-GB" sz="2000" b="0" strike="noStrike" spc="-1" dirty="0">
                <a:latin typeface="+mn-lt"/>
              </a:rPr>
              <a:t>- Intro </a:t>
            </a:r>
            <a:r>
              <a:rPr lang="en-GB" sz="2000" b="0" strike="noStrike" spc="-1" dirty="0" err="1">
                <a:latin typeface="+mn-lt"/>
              </a:rPr>
              <a:t>duidelijk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 err="1">
                <a:latin typeface="+mn-lt"/>
              </a:rPr>
              <a:t>maken</a:t>
            </a:r>
            <a:endParaRPr lang="en-GB" sz="2000" b="0" strike="noStrike" spc="-1" dirty="0">
              <a:latin typeface="Arial"/>
            </a:endParaRPr>
          </a:p>
          <a:p>
            <a:pPr marL="216000" indent="-215280">
              <a:lnSpc>
                <a:spcPct val="100000"/>
              </a:lnSpc>
            </a:pPr>
            <a:r>
              <a:rPr lang="en-GB" sz="2000" b="0" strike="noStrike" spc="-1" dirty="0">
                <a:latin typeface="Arial"/>
              </a:rPr>
              <a:t>- vb. </a:t>
            </a:r>
            <a:r>
              <a:rPr lang="en-GB" sz="2000" b="0" strike="noStrike" spc="-1" dirty="0" err="1">
                <a:latin typeface="Arial"/>
              </a:rPr>
              <a:t>Luidspreker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uit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een</a:t>
            </a:r>
            <a:r>
              <a:rPr lang="en-GB" sz="2000" b="0" strike="noStrike" spc="-1" dirty="0">
                <a:latin typeface="Arial"/>
              </a:rPr>
              <a:t> tablet </a:t>
            </a:r>
            <a:r>
              <a:rPr lang="en-GB" sz="2000" b="0" strike="noStrike" spc="-1" dirty="0" err="1">
                <a:latin typeface="Arial"/>
              </a:rPr>
              <a:t>halen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na</a:t>
            </a:r>
            <a:r>
              <a:rPr lang="en-GB" sz="2000" b="0" strike="noStrike" spc="-1" dirty="0">
                <a:latin typeface="Arial"/>
              </a:rPr>
              <a:t> op de </a:t>
            </a:r>
            <a:r>
              <a:rPr lang="en-GB" sz="2000" b="0" strike="noStrike" spc="-1" dirty="0" err="1">
                <a:latin typeface="Arial"/>
              </a:rPr>
              <a:t>grond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te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vallen</a:t>
            </a:r>
            <a:endParaRPr lang="en-GB" sz="2000" b="0" strike="noStrike" spc="-1" dirty="0">
              <a:latin typeface="Arial"/>
            </a:endParaRPr>
          </a:p>
          <a:p>
            <a:pPr marL="360">
              <a:lnSpc>
                <a:spcPct val="100000"/>
              </a:lnSpc>
            </a:pPr>
            <a:r>
              <a:rPr lang="en-GB" sz="2000" b="0" strike="noStrike" spc="-1" dirty="0">
                <a:latin typeface="Arial"/>
              </a:rPr>
              <a:t>- </a:t>
            </a:r>
            <a:r>
              <a:rPr lang="en-GB" sz="2000" b="0" strike="noStrike" spc="-1" dirty="0" err="1">
                <a:latin typeface="Arial"/>
              </a:rPr>
              <a:t>Vergelijken</a:t>
            </a:r>
            <a:r>
              <a:rPr lang="en-GB" sz="2000" b="0" strike="noStrike" spc="-1" dirty="0">
                <a:latin typeface="Arial"/>
              </a:rPr>
              <a:t> met </a:t>
            </a:r>
            <a:r>
              <a:rPr lang="en-GB" sz="2000" b="0" strike="noStrike" spc="-1" dirty="0" err="1">
                <a:latin typeface="Arial"/>
              </a:rPr>
              <a:t>hout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lijmen</a:t>
            </a:r>
            <a:r>
              <a:rPr lang="en-GB" sz="2000" b="0" strike="noStrike" spc="-1" dirty="0">
                <a:latin typeface="Arial"/>
              </a:rPr>
              <a:t> van </a:t>
            </a:r>
            <a:r>
              <a:rPr lang="en-GB" sz="2000" b="0" strike="noStrike" spc="-1" dirty="0" err="1">
                <a:latin typeface="Arial"/>
              </a:rPr>
              <a:t>een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stoel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tussen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rugleuning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en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poten</a:t>
            </a:r>
            <a:endParaRPr lang="en-GB" sz="2000" b="0" strike="noStrike" spc="-1" dirty="0">
              <a:latin typeface="Arial"/>
            </a:endParaRPr>
          </a:p>
          <a:p>
            <a:pPr marL="360">
              <a:lnSpc>
                <a:spcPct val="100000"/>
              </a:lnSpc>
            </a:pPr>
            <a:r>
              <a:rPr lang="en-GB" sz="2000" b="0" strike="noStrike" spc="-1" dirty="0">
                <a:latin typeface="Arial"/>
              </a:rPr>
              <a:t>- Tips &amp; </a:t>
            </a:r>
            <a:r>
              <a:rPr lang="en-GB" sz="2000" b="0" strike="noStrike" spc="-1" dirty="0" err="1">
                <a:latin typeface="Arial"/>
              </a:rPr>
              <a:t>trics</a:t>
            </a:r>
            <a:r>
              <a:rPr lang="en-GB" sz="2000" b="0" strike="noStrike" spc="-1" dirty="0">
                <a:latin typeface="Arial"/>
              </a:rPr>
              <a:t>: Wat </a:t>
            </a:r>
            <a:r>
              <a:rPr lang="en-GB" sz="2000" b="0" strike="noStrike" spc="-1" dirty="0" err="1">
                <a:latin typeface="Arial"/>
              </a:rPr>
              <a:t>heeft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mij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goed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gemaakt</a:t>
            </a:r>
            <a:r>
              <a:rPr lang="en-GB" sz="2000" b="0" strike="noStrike" spc="-1" dirty="0">
                <a:latin typeface="Arial"/>
              </a:rPr>
              <a:t> in wat </a:t>
            </a:r>
            <a:r>
              <a:rPr lang="en-GB" sz="2000" b="0" strike="noStrike" spc="-1" dirty="0" err="1">
                <a:latin typeface="Arial"/>
              </a:rPr>
              <a:t>ik</a:t>
            </a:r>
            <a:r>
              <a:rPr lang="en-GB" sz="2000" b="0" strike="noStrike" spc="-1" dirty="0">
                <a:latin typeface="Arial"/>
              </a:rPr>
              <a:t> doe </a:t>
            </a:r>
          </a:p>
          <a:p>
            <a:pPr marL="216000" indent="-215280">
              <a:lnSpc>
                <a:spcPct val="100000"/>
              </a:lnSpc>
            </a:pPr>
            <a:endParaRPr lang="en-GB" sz="2000" b="0" strike="noStrike" spc="-1" dirty="0">
              <a:latin typeface="Arial"/>
            </a:endParaRPr>
          </a:p>
        </p:txBody>
      </p:sp>
      <p:sp>
        <p:nvSpPr>
          <p:cNvPr id="210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99627787-098B-42C9-9976-F98B719FD704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2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GB" sz="2000" b="0" strike="noStrike" spc="-1">
                <a:latin typeface="Arial"/>
              </a:rPr>
              <a:t>solderen: enkel toegevoegde materiaal smelt 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GB" sz="2000" b="0" strike="noStrike" spc="-1">
                <a:latin typeface="Arial"/>
              </a:rPr>
              <a:t>IMC – vergelijk opnieuw met houten poten van stoel 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GB" sz="2000" b="0" strike="noStrike" spc="-1">
                <a:latin typeface="Arial"/>
              </a:rPr>
              <a:t>Flux is heel belangrijk</a:t>
            </a:r>
          </a:p>
        </p:txBody>
      </p:sp>
      <p:sp>
        <p:nvSpPr>
          <p:cNvPr id="213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7279FCB5-5931-4C91-96DA-B3532CA03B46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3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GB" sz="2000" b="0" strike="noStrike" spc="-1">
              <a:latin typeface="Arial"/>
            </a:endParaRPr>
          </a:p>
        </p:txBody>
      </p:sp>
      <p:sp>
        <p:nvSpPr>
          <p:cNvPr id="216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1E0352C3-C295-4870-9CD8-B10A582CD069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4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6000">
              <a:lnSpc>
                <a:spcPct val="100000"/>
              </a:lnSpc>
            </a:pPr>
            <a:r>
              <a:rPr lang="en-GB" sz="2000" b="0" strike="noStrike" spc="-1">
                <a:latin typeface="Arial"/>
              </a:rPr>
              <a:t>Aantonen waar die dingen staan</a:t>
            </a:r>
          </a:p>
        </p:txBody>
      </p:sp>
      <p:sp>
        <p:nvSpPr>
          <p:cNvPr id="219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F37E6FD6-50B3-47ED-A415-9454A13C8AA8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5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GB" sz="2000" b="0" strike="noStrike" spc="-1">
              <a:latin typeface="Arial"/>
            </a:endParaRPr>
          </a:p>
        </p:txBody>
      </p:sp>
      <p:sp>
        <p:nvSpPr>
          <p:cNvPr id="222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B163C593-728B-4E3F-82C0-A0125F58D246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6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 err="1">
                <a:latin typeface="Arial"/>
              </a:rPr>
              <a:t>Recup</a:t>
            </a:r>
            <a:r>
              <a:rPr lang="en-GB" sz="2000" b="0" strike="noStrike" spc="-1" dirty="0">
                <a:latin typeface="Arial"/>
              </a:rPr>
              <a:t>: </a:t>
            </a:r>
            <a:r>
              <a:rPr lang="en-GB" sz="2000" b="0" strike="noStrike" spc="-1" dirty="0" err="1">
                <a:latin typeface="Arial"/>
              </a:rPr>
              <a:t>wereldwijde</a:t>
            </a:r>
            <a:r>
              <a:rPr lang="en-GB" sz="2000" b="0" strike="noStrike" spc="-1" dirty="0">
                <a:latin typeface="Arial"/>
              </a:rPr>
              <a:t> crisis </a:t>
            </a:r>
            <a:r>
              <a:rPr lang="en-GB" sz="2000" b="0" strike="noStrike" spc="-1" dirty="0" err="1">
                <a:latin typeface="Arial"/>
              </a:rPr>
              <a:t>componenten</a:t>
            </a:r>
            <a:endParaRPr lang="en-GB" sz="20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>
                <a:latin typeface="Arial"/>
              </a:rPr>
              <a:t>Een </a:t>
            </a:r>
            <a:r>
              <a:rPr lang="en-GB" sz="2000" b="0" strike="noStrike" spc="-1" dirty="0" err="1">
                <a:latin typeface="Arial"/>
              </a:rPr>
              <a:t>functie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uitschakelen</a:t>
            </a:r>
            <a:r>
              <a:rPr lang="en-GB" sz="2000" b="0" strike="noStrike" spc="-1" dirty="0">
                <a:latin typeface="Arial"/>
              </a:rPr>
              <a:t> van </a:t>
            </a:r>
            <a:r>
              <a:rPr lang="en-GB" sz="2000" b="0" strike="noStrike" spc="-1" dirty="0" err="1">
                <a:latin typeface="Arial"/>
              </a:rPr>
              <a:t>een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toestel</a:t>
            </a:r>
            <a:r>
              <a:rPr lang="en-GB" sz="2000" b="0" strike="noStrike" spc="-1" dirty="0">
                <a:latin typeface="Arial"/>
              </a:rPr>
              <a:t>, </a:t>
            </a:r>
            <a:r>
              <a:rPr lang="en-GB" sz="2000" b="0" strike="noStrike" spc="-1" dirty="0" err="1">
                <a:latin typeface="Arial"/>
              </a:rPr>
              <a:t>waarom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zou</a:t>
            </a:r>
            <a:r>
              <a:rPr lang="en-GB" sz="2000" b="0" strike="noStrike" spc="-1" dirty="0">
                <a:latin typeface="Arial"/>
              </a:rPr>
              <a:t> je </a:t>
            </a:r>
            <a:r>
              <a:rPr lang="en-GB" sz="2000" b="0" strike="noStrike" spc="-1" dirty="0" err="1">
                <a:latin typeface="Arial"/>
              </a:rPr>
              <a:t>iets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desolderen</a:t>
            </a:r>
            <a:r>
              <a:rPr lang="en-GB" sz="2000" b="0" strike="noStrike" spc="-1" dirty="0">
                <a:latin typeface="Arial"/>
              </a:rPr>
              <a:t>?</a:t>
            </a: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 err="1">
                <a:latin typeface="+mn-lt"/>
              </a:rPr>
              <a:t>Luidspreker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 err="1">
                <a:latin typeface="+mn-lt"/>
              </a:rPr>
              <a:t>uit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 err="1">
                <a:latin typeface="+mn-lt"/>
              </a:rPr>
              <a:t>een</a:t>
            </a:r>
            <a:r>
              <a:rPr lang="en-GB" sz="2000" b="0" strike="noStrike" spc="-1" dirty="0">
                <a:latin typeface="+mn-lt"/>
              </a:rPr>
              <a:t> tablet </a:t>
            </a:r>
            <a:r>
              <a:rPr lang="en-GB" sz="2000" b="0" strike="noStrike" spc="-1" dirty="0" err="1">
                <a:latin typeface="+mn-lt"/>
              </a:rPr>
              <a:t>halen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 err="1">
                <a:latin typeface="+mn-lt"/>
              </a:rPr>
              <a:t>na</a:t>
            </a:r>
            <a:r>
              <a:rPr lang="en-GB" sz="2000" b="0" strike="noStrike" spc="-1" dirty="0">
                <a:latin typeface="+mn-lt"/>
              </a:rPr>
              <a:t> op de </a:t>
            </a:r>
            <a:r>
              <a:rPr lang="en-GB" sz="2000" b="0" strike="noStrike" spc="-1" dirty="0" err="1">
                <a:latin typeface="+mn-lt"/>
              </a:rPr>
              <a:t>grond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 err="1">
                <a:latin typeface="+mn-lt"/>
              </a:rPr>
              <a:t>te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 err="1">
                <a:latin typeface="+mn-lt"/>
              </a:rPr>
              <a:t>vallen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>
                <a:latin typeface="Arial"/>
              </a:rPr>
              <a:t>(rework of repair)</a:t>
            </a:r>
          </a:p>
          <a:p>
            <a:pPr>
              <a:lnSpc>
                <a:spcPct val="100000"/>
              </a:lnSpc>
            </a:pPr>
            <a:endParaRPr lang="en-GB" sz="2000" b="0" strike="noStrike" spc="-1" dirty="0">
              <a:latin typeface="Arial"/>
            </a:endParaRPr>
          </a:p>
        </p:txBody>
      </p:sp>
      <p:sp>
        <p:nvSpPr>
          <p:cNvPr id="225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9E1E638D-6936-42DD-9582-3F6C67B1508A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7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121D9-B450-D1F1-60F6-68A7ECBA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>
            <a:extLst>
              <a:ext uri="{FF2B5EF4-FFF2-40B4-BE49-F238E27FC236}">
                <a16:creationId xmlns:a16="http://schemas.microsoft.com/office/drawing/2014/main" id="{6968404F-BD9A-DE25-54BB-99D184D2F4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24" name="PlaceHolder 2">
            <a:extLst>
              <a:ext uri="{FF2B5EF4-FFF2-40B4-BE49-F238E27FC236}">
                <a16:creationId xmlns:a16="http://schemas.microsoft.com/office/drawing/2014/main" id="{6201BC38-D860-0154-16AD-ADBB5384E08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>
                <a:latin typeface="Arial"/>
              </a:rPr>
              <a:t>Een </a:t>
            </a:r>
            <a:r>
              <a:rPr lang="en-GB" sz="2000" b="0" strike="noStrike" spc="-1" dirty="0" err="1">
                <a:latin typeface="Arial"/>
              </a:rPr>
              <a:t>functie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uitschakelen</a:t>
            </a:r>
            <a:r>
              <a:rPr lang="en-GB" sz="2000" b="0" strike="noStrike" spc="-1" dirty="0">
                <a:latin typeface="Arial"/>
              </a:rPr>
              <a:t> van </a:t>
            </a:r>
            <a:r>
              <a:rPr lang="en-GB" sz="2000" b="0" strike="noStrike" spc="-1" dirty="0" err="1">
                <a:latin typeface="Arial"/>
              </a:rPr>
              <a:t>een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toestel</a:t>
            </a:r>
            <a:r>
              <a:rPr lang="en-GB" sz="2000" b="0" strike="noStrike" spc="-1" dirty="0">
                <a:latin typeface="Arial"/>
              </a:rPr>
              <a:t>, </a:t>
            </a:r>
            <a:r>
              <a:rPr lang="en-GB" sz="2000" b="0" strike="noStrike" spc="-1" dirty="0" err="1">
                <a:latin typeface="Arial"/>
              </a:rPr>
              <a:t>waarom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zou</a:t>
            </a:r>
            <a:r>
              <a:rPr lang="en-GB" sz="2000" b="0" strike="noStrike" spc="-1" dirty="0">
                <a:latin typeface="Arial"/>
              </a:rPr>
              <a:t> je </a:t>
            </a:r>
            <a:r>
              <a:rPr lang="en-GB" sz="2000" b="0" strike="noStrike" spc="-1" dirty="0" err="1">
                <a:latin typeface="Arial"/>
              </a:rPr>
              <a:t>iets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desolderen</a:t>
            </a:r>
            <a:r>
              <a:rPr lang="en-GB" sz="2000" b="0" strike="noStrike" spc="-1" dirty="0">
                <a:latin typeface="Arial"/>
              </a:rPr>
              <a:t>?</a:t>
            </a: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 err="1">
                <a:latin typeface="+mn-lt"/>
              </a:rPr>
              <a:t>Luidspreker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 err="1">
                <a:latin typeface="+mn-lt"/>
              </a:rPr>
              <a:t>uit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 err="1">
                <a:latin typeface="+mn-lt"/>
              </a:rPr>
              <a:t>een</a:t>
            </a:r>
            <a:r>
              <a:rPr lang="en-GB" sz="2000" b="0" strike="noStrike" spc="-1" dirty="0">
                <a:latin typeface="+mn-lt"/>
              </a:rPr>
              <a:t> tablet </a:t>
            </a:r>
            <a:r>
              <a:rPr lang="en-GB" sz="2000" b="0" strike="noStrike" spc="-1" dirty="0" err="1">
                <a:latin typeface="+mn-lt"/>
              </a:rPr>
              <a:t>halen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 err="1">
                <a:latin typeface="+mn-lt"/>
              </a:rPr>
              <a:t>na</a:t>
            </a:r>
            <a:r>
              <a:rPr lang="en-GB" sz="2000" b="0" strike="noStrike" spc="-1" dirty="0">
                <a:latin typeface="+mn-lt"/>
              </a:rPr>
              <a:t> op de </a:t>
            </a:r>
            <a:r>
              <a:rPr lang="en-GB" sz="2000" b="0" strike="noStrike" spc="-1" dirty="0" err="1">
                <a:latin typeface="+mn-lt"/>
              </a:rPr>
              <a:t>grond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 err="1">
                <a:latin typeface="+mn-lt"/>
              </a:rPr>
              <a:t>te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 err="1">
                <a:latin typeface="+mn-lt"/>
              </a:rPr>
              <a:t>vallen</a:t>
            </a:r>
            <a:r>
              <a:rPr lang="en-GB" sz="2000" b="0" strike="noStrike" spc="-1" dirty="0">
                <a:latin typeface="+mn-lt"/>
              </a:rPr>
              <a:t> </a:t>
            </a:r>
            <a:r>
              <a:rPr lang="en-GB" sz="2000" b="0" strike="noStrike" spc="-1" dirty="0">
                <a:latin typeface="Arial"/>
              </a:rPr>
              <a:t>(rework of repair)</a:t>
            </a: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>
                <a:latin typeface="Arial"/>
              </a:rPr>
              <a:t>Type:</a:t>
            </a:r>
          </a:p>
          <a:p>
            <a:pPr marL="285840" lvl="1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 err="1">
                <a:latin typeface="Arial"/>
              </a:rPr>
              <a:t>Soldeerbout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en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desoldeerpomp</a:t>
            </a:r>
            <a:r>
              <a:rPr lang="en-GB" sz="2000" b="0" strike="noStrike" spc="-1" dirty="0">
                <a:latin typeface="Arial"/>
              </a:rPr>
              <a:t>/</a:t>
            </a:r>
            <a:r>
              <a:rPr lang="en-GB" sz="2000" b="0" strike="noStrike" spc="-1" dirty="0" err="1">
                <a:latin typeface="Arial"/>
              </a:rPr>
              <a:t>desoldeerlint</a:t>
            </a:r>
            <a:endParaRPr lang="en-GB" sz="2000" b="0" strike="noStrike" spc="-1" dirty="0">
              <a:latin typeface="Arial"/>
            </a:endParaRPr>
          </a:p>
          <a:p>
            <a:pPr marL="285840" lvl="1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 err="1">
                <a:latin typeface="Arial"/>
              </a:rPr>
              <a:t>Desoldeerbout</a:t>
            </a:r>
            <a:r>
              <a:rPr lang="en-GB" sz="2000" b="0" strike="noStrike" spc="-1" dirty="0">
                <a:latin typeface="Arial"/>
              </a:rPr>
              <a:t> is </a:t>
            </a:r>
            <a:r>
              <a:rPr lang="en-GB" sz="2000" b="0" strike="noStrike" spc="-1" dirty="0" err="1">
                <a:latin typeface="Arial"/>
              </a:rPr>
              <a:t>handiger</a:t>
            </a:r>
            <a:r>
              <a:rPr lang="en-GB" sz="2000" b="0" strike="noStrike" spc="-1" dirty="0">
                <a:latin typeface="Arial"/>
              </a:rPr>
              <a:t> maar </a:t>
            </a:r>
            <a:r>
              <a:rPr lang="en-GB" sz="2000" b="0" strike="noStrike" spc="-1" dirty="0" err="1">
                <a:latin typeface="Arial"/>
              </a:rPr>
              <a:t>lomper</a:t>
            </a:r>
            <a:endParaRPr lang="en-GB" sz="2000" b="0" strike="noStrike" spc="-1" dirty="0">
              <a:latin typeface="Arial"/>
            </a:endParaRPr>
          </a:p>
          <a:p>
            <a:pPr marL="285840" lvl="1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>
                <a:latin typeface="Arial"/>
              </a:rPr>
              <a:t>Heat gun</a:t>
            </a: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>
                <a:latin typeface="Arial"/>
              </a:rPr>
              <a:t>Bottom heater – </a:t>
            </a:r>
            <a:r>
              <a:rPr lang="en-GB" sz="2000" b="0" strike="noStrike" spc="-1" dirty="0" err="1">
                <a:latin typeface="Arial"/>
              </a:rPr>
              <a:t>gelijkmatig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opwarmen</a:t>
            </a:r>
            <a:r>
              <a:rPr lang="en-GB" sz="2000" b="0" strike="noStrike" spc="-1" dirty="0">
                <a:latin typeface="Arial"/>
              </a:rPr>
              <a:t> </a:t>
            </a:r>
            <a:r>
              <a:rPr lang="en-GB" sz="2000" b="0" strike="noStrike" spc="-1" dirty="0" err="1">
                <a:latin typeface="Arial"/>
              </a:rPr>
              <a:t>pcb</a:t>
            </a:r>
            <a:endParaRPr lang="en-GB" sz="20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>
                <a:latin typeface="Arial"/>
              </a:rPr>
              <a:t>Workflow </a:t>
            </a:r>
            <a:r>
              <a:rPr lang="en-GB" sz="2000" b="0" strike="noStrike" spc="-1" dirty="0">
                <a:latin typeface="Wingdings"/>
              </a:rPr>
              <a:t> </a:t>
            </a:r>
            <a:r>
              <a:rPr lang="en-GB" sz="2000" b="0" strike="noStrike" spc="-1" dirty="0" err="1">
                <a:latin typeface="Wingdings"/>
              </a:rPr>
              <a:t>patiënt</a:t>
            </a:r>
            <a:r>
              <a:rPr lang="en-GB" sz="2000" b="0" strike="noStrike" spc="-1" dirty="0">
                <a:latin typeface="Wingdings"/>
              </a:rPr>
              <a:t> </a:t>
            </a:r>
            <a:r>
              <a:rPr lang="en-GB" sz="2000" b="0" strike="noStrike" spc="-1" dirty="0" err="1">
                <a:latin typeface="Wingdings"/>
              </a:rPr>
              <a:t>printplaat</a:t>
            </a:r>
            <a:r>
              <a:rPr lang="en-GB" sz="2000" b="0" strike="noStrike" spc="-1" dirty="0">
                <a:latin typeface="Wingdings"/>
              </a:rPr>
              <a:t> </a:t>
            </a:r>
            <a:r>
              <a:rPr lang="en-GB" sz="2000" b="0" strike="noStrike" spc="-1" dirty="0" err="1">
                <a:latin typeface="Wingdings"/>
              </a:rPr>
              <a:t>heeft</a:t>
            </a:r>
            <a:r>
              <a:rPr lang="en-GB" sz="2000" b="0" strike="noStrike" spc="-1" dirty="0">
                <a:latin typeface="Wingdings"/>
              </a:rPr>
              <a:t> </a:t>
            </a:r>
            <a:r>
              <a:rPr lang="en-GB" sz="2000" b="0" strike="noStrike" spc="-1" dirty="0" err="1">
                <a:latin typeface="Wingdings"/>
              </a:rPr>
              <a:t>een</a:t>
            </a:r>
            <a:r>
              <a:rPr lang="en-GB" sz="2000" b="0" strike="noStrike" spc="-1" dirty="0">
                <a:latin typeface="Wingdings"/>
              </a:rPr>
              <a:t> </a:t>
            </a:r>
            <a:r>
              <a:rPr lang="en-GB" sz="2000" b="0" strike="noStrike" spc="-1" dirty="0" err="1">
                <a:latin typeface="Wingdings"/>
              </a:rPr>
              <a:t>kapotte</a:t>
            </a:r>
            <a:r>
              <a:rPr lang="en-GB" sz="2000" b="0" strike="noStrike" spc="-1" dirty="0">
                <a:latin typeface="Wingdings"/>
              </a:rPr>
              <a:t> </a:t>
            </a:r>
            <a:r>
              <a:rPr lang="en-GB" sz="2000" b="0" strike="noStrike" spc="-1" dirty="0" err="1">
                <a:latin typeface="Wingdings"/>
              </a:rPr>
              <a:t>weerstand</a:t>
            </a:r>
            <a:endParaRPr lang="en-GB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 dirty="0">
              <a:latin typeface="Arial"/>
            </a:endParaRPr>
          </a:p>
        </p:txBody>
      </p:sp>
      <p:sp>
        <p:nvSpPr>
          <p:cNvPr id="225" name="CustomShape 3">
            <a:extLst>
              <a:ext uri="{FF2B5EF4-FFF2-40B4-BE49-F238E27FC236}">
                <a16:creationId xmlns:a16="http://schemas.microsoft.com/office/drawing/2014/main" id="{9A9A6BE3-AB07-E2A6-03EF-A98E83184348}"/>
              </a:ext>
            </a:extLst>
          </p:cNvPr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9E1E638D-6936-42DD-9582-3F6C67B1508A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8</a:t>
            </a:fld>
            <a:endParaRPr lang="en-GB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3522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latin typeface="Arial"/>
              </a:rPr>
              <a:t>Een functie uitschakelen van een toestel</a:t>
            </a: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latin typeface="+mn-lt"/>
              </a:rPr>
              <a:t>Luidspreker uit een tablet halen na op de grond te vallen </a:t>
            </a:r>
            <a:r>
              <a:rPr lang="en-GB" sz="2000" b="0" strike="noStrike" spc="-1">
                <a:latin typeface="Arial"/>
              </a:rPr>
              <a:t>(rework of repair)</a:t>
            </a: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latin typeface="Arial"/>
              </a:rPr>
              <a:t>Type:</a:t>
            </a:r>
          </a:p>
          <a:p>
            <a:pPr marL="285840" lvl="1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latin typeface="Arial"/>
              </a:rPr>
              <a:t>Soldeerbout en desoldeerpomp/desoldeerlint</a:t>
            </a:r>
          </a:p>
          <a:p>
            <a:pPr marL="285840" lvl="1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latin typeface="Arial"/>
              </a:rPr>
              <a:t>Desoldeerbout</a:t>
            </a:r>
          </a:p>
          <a:p>
            <a:pPr marL="285840" lvl="1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latin typeface="Arial"/>
              </a:rPr>
              <a:t>Heat gun</a:t>
            </a: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latin typeface="Arial"/>
              </a:rPr>
              <a:t>Bottom heater – gelijkmatig opwarmen pcb</a:t>
            </a: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latin typeface="Arial"/>
              </a:rPr>
              <a:t>Workflow </a:t>
            </a:r>
            <a:r>
              <a:rPr lang="en-GB" sz="2000" b="0" strike="noStrike" spc="-1">
                <a:latin typeface="Wingdings"/>
              </a:rPr>
              <a:t> patiënt printplaat heeft een kapotte weerstand</a:t>
            </a:r>
            <a:endParaRPr lang="en-GB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latin typeface="Arial"/>
            </a:endParaRPr>
          </a:p>
        </p:txBody>
      </p:sp>
      <p:sp>
        <p:nvSpPr>
          <p:cNvPr id="228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4B7AAA57-1BF1-4271-9986-143C57B8D532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9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GB" sz="2000" b="0" strike="noStrike" spc="-1">
              <a:latin typeface="Arial"/>
            </a:endParaRPr>
          </a:p>
        </p:txBody>
      </p:sp>
      <p:sp>
        <p:nvSpPr>
          <p:cNvPr id="231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B925FC8-55A3-41AB-9853-1ABDEABEBEAF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10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6000">
              <a:lnSpc>
                <a:spcPct val="100000"/>
              </a:lnSpc>
            </a:pPr>
            <a:r>
              <a:rPr lang="en-GB" sz="2000" b="0" strike="noStrike" spc="-1">
                <a:latin typeface="Arial"/>
              </a:rPr>
              <a:t>Deze methode lukt niet altijd wegens restsoldeer</a:t>
            </a:r>
          </a:p>
        </p:txBody>
      </p:sp>
      <p:sp>
        <p:nvSpPr>
          <p:cNvPr id="234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16C11F4C-C35E-473E-A5D6-05EEB4506364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11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6000">
              <a:lnSpc>
                <a:spcPct val="100000"/>
              </a:lnSpc>
            </a:pPr>
            <a:r>
              <a:rPr lang="en-GB" sz="2000" b="0" strike="noStrike" spc="-1">
                <a:latin typeface="Arial"/>
              </a:rPr>
              <a:t>Deze methode lukt niet altijd wegens restsoldeer</a:t>
            </a:r>
          </a:p>
        </p:txBody>
      </p:sp>
      <p:sp>
        <p:nvSpPr>
          <p:cNvPr id="237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5667D2B0-A6A2-48ED-AE11-83144BDB1B19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12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GB" sz="2000" b="0" strike="noStrike" spc="-1">
              <a:latin typeface="Arial"/>
            </a:endParaRPr>
          </a:p>
        </p:txBody>
      </p:sp>
      <p:sp>
        <p:nvSpPr>
          <p:cNvPr id="240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FB1A852A-7E25-44FA-B5D2-30C5469E7D7F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13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GB" sz="2000" b="0" strike="noStrike" spc="-1">
              <a:latin typeface="Arial"/>
            </a:endParaRPr>
          </a:p>
        </p:txBody>
      </p:sp>
      <p:sp>
        <p:nvSpPr>
          <p:cNvPr id="243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7B793C9-03B1-4EAD-8B94-C26E18B3E14D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14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A45FC-3049-5FBF-ECC8-F0571D005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>
            <a:extLst>
              <a:ext uri="{FF2B5EF4-FFF2-40B4-BE49-F238E27FC236}">
                <a16:creationId xmlns:a16="http://schemas.microsoft.com/office/drawing/2014/main" id="{1A280D11-33E5-E01C-53FE-D5FE34F8E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42" name="PlaceHolder 2">
            <a:extLst>
              <a:ext uri="{FF2B5EF4-FFF2-40B4-BE49-F238E27FC236}">
                <a16:creationId xmlns:a16="http://schemas.microsoft.com/office/drawing/2014/main" id="{1B38462A-17AB-1FFE-8199-1F6D7FDCDBD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GB" sz="2000" b="0" strike="noStrike" spc="-1">
              <a:latin typeface="Arial"/>
            </a:endParaRPr>
          </a:p>
        </p:txBody>
      </p:sp>
      <p:sp>
        <p:nvSpPr>
          <p:cNvPr id="243" name="CustomShape 3">
            <a:extLst>
              <a:ext uri="{FF2B5EF4-FFF2-40B4-BE49-F238E27FC236}">
                <a16:creationId xmlns:a16="http://schemas.microsoft.com/office/drawing/2014/main" id="{9C2DBCB0-CA74-B894-7459-4257CE7AED6B}"/>
              </a:ext>
            </a:extLst>
          </p:cNvPr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7B793C9-03B1-4EAD-8B94-C26E18B3E14D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15</a:t>
            </a:fld>
            <a:endParaRPr lang="en-GB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6198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GB" sz="2000" b="0" strike="noStrike" spc="-1">
                <a:latin typeface="+mn-lt"/>
              </a:rPr>
              <a:t>Achteraf vragen hoe we alles moeten doen?</a:t>
            </a:r>
            <a:endParaRPr lang="en-GB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GB" sz="2000" b="0" strike="noStrike" spc="-1">
              <a:latin typeface="Arial"/>
            </a:endParaRPr>
          </a:p>
        </p:txBody>
      </p:sp>
      <p:sp>
        <p:nvSpPr>
          <p:cNvPr id="246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08F77468-63D8-4341-AD4B-01DED12138D4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16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GB" sz="2000" b="0" strike="noStrike" spc="-1">
              <a:latin typeface="Arial"/>
            </a:endParaRPr>
          </a:p>
        </p:txBody>
      </p:sp>
      <p:sp>
        <p:nvSpPr>
          <p:cNvPr id="249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A4E54CCA-9C38-40B1-8BB0-E748CDDACFDA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17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GB" sz="2000" b="0" strike="noStrike" spc="-1">
              <a:latin typeface="Arial"/>
            </a:endParaRPr>
          </a:p>
        </p:txBody>
      </p:sp>
      <p:sp>
        <p:nvSpPr>
          <p:cNvPr id="252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8954F8BE-F07F-4F05-AFBD-F28661D7CC39}" type="slidenum">
              <a:rPr lang="en-GB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18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37F4F70-F918-4F9C-A675-A4E6436B86BB}" type="datetime">
              <a:rPr lang="en-GB" sz="1200" b="0" strike="noStrike" spc="-1">
                <a:solidFill>
                  <a:srgbClr val="787878"/>
                </a:solidFill>
                <a:latin typeface="Aptos"/>
              </a:rPr>
              <a:t>22/08/2026</a:t>
            </a:fld>
            <a:endParaRPr lang="en-GB" sz="12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GB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751F051-90B2-48A9-9E3D-8255EAA482DF}" type="slidenum">
              <a:rPr lang="en-GB" sz="1200" b="0" strike="noStrike" spc="-1">
                <a:solidFill>
                  <a:srgbClr val="787878"/>
                </a:solidFill>
                <a:latin typeface="Aptos"/>
              </a:rPr>
              <a:t>‹nr.›</a:t>
            </a:fld>
            <a:endParaRPr lang="en-GB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ptos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ptos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ptos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ptos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ptos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ptos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ptos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ptos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A4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0"/>
            <a:ext cx="12191040" cy="985320"/>
          </a:xfrm>
          <a:prstGeom prst="rect">
            <a:avLst/>
          </a:prstGeom>
          <a:pattFill prst="lgGrid">
            <a:fgClr>
              <a:srgbClr val="EBE6EB"/>
            </a:fgClr>
            <a:bgClr>
              <a:srgbClr val="FCF5E5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42" name="CustomShape 2"/>
          <p:cNvSpPr/>
          <p:nvPr/>
        </p:nvSpPr>
        <p:spPr>
          <a:xfrm>
            <a:off x="350640" y="279720"/>
            <a:ext cx="11474640" cy="9853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43" name="CustomShape 3"/>
          <p:cNvSpPr/>
          <p:nvPr/>
        </p:nvSpPr>
        <p:spPr>
          <a:xfrm>
            <a:off x="0" y="3429000"/>
            <a:ext cx="12191040" cy="2801160"/>
          </a:xfrm>
          <a:prstGeom prst="rect">
            <a:avLst/>
          </a:prstGeom>
          <a:pattFill prst="lgGrid">
            <a:fgClr>
              <a:srgbClr val="EBE6EB"/>
            </a:fgClr>
            <a:bgClr>
              <a:srgbClr val="FCF5E5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44" name="CustomShape 4"/>
          <p:cNvSpPr/>
          <p:nvPr/>
        </p:nvSpPr>
        <p:spPr>
          <a:xfrm>
            <a:off x="764280" y="3429000"/>
            <a:ext cx="10662480" cy="22474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45" name="CustomShape 5"/>
          <p:cNvSpPr/>
          <p:nvPr/>
        </p:nvSpPr>
        <p:spPr>
          <a:xfrm>
            <a:off x="763560" y="5677560"/>
            <a:ext cx="10660680" cy="163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46" name="PlaceHolder 6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7" name="PlaceHolder 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mazon.com.be/gp/aw/d/B0CQV17HQT/?_encoding=UTF8&amp;pd_rd_plhdr=t&amp;aaxitk=ad8ae47507c156e2ead9c8533014fb85&amp;hsa_cr_id=0&amp;qid=1787351856&amp;sr=1-2-e0fa1fdd-d857-4087-adda-5bd576b25987&amp;i=aps&amp;aref=bDFo4gKZ0b&amp;ref_=sbx_s_sparkle_sbtcd_asin_1_title&amp;pd_rd_w=tkZNW&amp;content-id=amzn1.sym.de5d92fe-bc9b-42d9-8a49-a29e6dd7b830%3Aamzn1.sym.de5d92fe-bc9b-42d9-8a49-a29e6dd7b830&amp;pf_rd_p=de5d92fe-bc9b-42d9-8a49-a29e6dd7b830&amp;pf_rd_r=9WRPRPC7FDPCEVYA5E76&amp;pd_rd_wg=e5Hjb&amp;pd_rd_r=2f19560d-aad4-45d1-b671-9e3908deb1a3&amp;th=1" TargetMode="External"/><Relationship Id="rId3" Type="http://schemas.openxmlformats.org/officeDocument/2006/relationships/hyperlink" Target="https://www.amazon.com.be/-/en/Soldering-Station-200%E2%84%83-480%E2%84%83-Switchable-Digital/dp/B09BKP5WQN/ref=sr_1_17?crid=11I0912BXH52I&amp;dib=eyJ2IjoiMSJ9.1NKdYuDSUbUiIcX7y3UOMcHqxk2ZSdS5GjYv1tV0O1rb6a45I_PQdev-xI9GV1O-ZUmkP4QymOrSDgPiDNbEwbxrJYGxF2ihM_Lgum8yv3uLjWxKhGt2r5V8fs9-9pombrEwcDPkM141ceqLToG7lJKvgFUM5SBii-nV7xQCInLzK7fCeCpq5-9JERZ3d6fwbLC3Pz80Q8v9tDam3M_t2itgK149dL_WiDMOKFFYIwfFHXJkDSUKKCDOCoqV4FWFaXjiWVsdRSeJowRRzw7n2GHWodxTOZB7rTP63ZbeonQ.wu8eNRedK_iFBkUOaRPF0G25j2Y7QQK6m_cUVdf9eAg&amp;dib_tag=se&amp;keywords=soldering+station&amp;qid=1787351931&amp;sprefix=soldering+station%2Caps%2C190&amp;sr=8-17" TargetMode="External"/><Relationship Id="rId7" Type="http://schemas.openxmlformats.org/officeDocument/2006/relationships/hyperlink" Target="https://www.amazon.com.be/-/en/YIHUA-948D-I-Desoldering-Station-European/dp/B0F8QQ27NL/ref=sr_1_5?crid=32LMDSXKGMSNM&amp;dib=eyJ2IjoiMSJ9.V7mDvSOXLPZFoa2av_KR9UMOdw0VCyNmF6L_HcLAXHfQzloGCoA213CBdZdvZqWh2g56FUZ69KHsMsjpyuC3hnxN_nPjVUwhIGeDex6n8-pCH4xm_sXbocj0-Cf7cxzJR_fhIRZtHF25iU_1AsbsKCA7tUURiG_0c_1ocAfGT7JYo0e_bk5a3G62JQImi85YELxhSNikNKeEbbhdmeXCfUo7A7Z_imF64IfcxMWDlxoRyGdqK_JEMPTnHlk5WUQ2sut9UdMAl9FbZEQxpoNgIXQAi7z3r8QGzgM4bbhMH3I.ZeF3yB0bM81csHwL6UIfsaIbUP-LFFj4G2VRftLo7Ow&amp;dib_tag=se&amp;keywords=desoldering+station&amp;qid=1787352289&amp;sprefix=desoldering+station%2Caps%2C119&amp;sr=8-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mazon.com.be/-/en/VIRALLOY-SW-5000/dp/B0FWHP67ZG/ref=sr_1_7?crid=3T10HFR4SGQ48&amp;dib=eyJ2IjoiMSJ9.VyHxuOF-F22w_viQLHw7dJjOGd3RCAlnlAIaCmmRQK8Cr1nQW93vn_2Gg59vRwAD2hjVbxD5JsRcZrK7eHi8GJpcWIn9SiL2UDYJ1TUIfUoW4SFSqfJnS4Xv8s5EGipakfhA3Yr13yEJYdlpgpyCwfY5H8e-P7vFadlJLK_iqSQ-T18dQKiBN8WEV06PQmDD6RXodMTatvWgEov4jI8n1akyr0s-ViVcM8Q2gRb-wC6n2PKIEX3los7Qpk5xCAmU3RT1qH0rtnDEgdMWkTJhPYjW9j1P9-TJmgTb87CYJ7U.H6r7rwL5CAGOoht-UblZ-QZhTUjpj39bs64_gr4YygE&amp;dib_tag=se&amp;keywords=lead+free+solder+sac+305&amp;qid=1787352170&amp;sprefix=lead+free+solder+sac+305%2Caps%2C104&amp;sr=8-7" TargetMode="External"/><Relationship Id="rId5" Type="http://schemas.openxmlformats.org/officeDocument/2006/relationships/hyperlink" Target="https://www.amazon.com.be/Desoldering-Braid-Residue-Soldering-Removing/dp/B0D5GSHTRX/ref=sr_1_3_sspa?crid=1PPS0JRFJ9URY&amp;dib=eyJ2IjoiMSJ9.THklB5aKAEuUkKwhGJnBTknpd2NfRPyMWOB14Jzq_JRbc18VWo6qqYQDC4oQKjNj5KZCLugk4JsWpR4zr7FYS-1_hcMCxTdWnpqWlYBlJkhYVNO-T1KnB739p2v7Ky9vYvqNoekZ9r1_LzoILie8OD9kMHxo8s64Sai322nA4r5wG7DFe6HZ4hTTgVnO4MjNuM7j_D5WWWD4UyUDwpbgb6qqNN1QfxMKKjtanuzAnPprxVlEDUi7yCY1noFKLzvZkOMvxGe4xXPBeQ_Rk85AAzaXCz5y9kJPrlvbKmSK6kw.zXfQpDJH2JrCyUJfydoYLiOUMGalDSH6Q2nAThbCzZU&amp;dib_tag=se&amp;keywords=desoldering+wire&amp;qid=1787352115&amp;sprefix=desoldering+wire%2Caps%2C116&amp;sr=8-3-spons&amp;aref=VsDWQ8GCeU&amp;sp_csd=d2lkZ2V0TmFtZT1zcF9hdGY&amp;psc=1" TargetMode="External"/><Relationship Id="rId4" Type="http://schemas.openxmlformats.org/officeDocument/2006/relationships/hyperlink" Target="https://www.amazon.com.be/-/en/Molain-Desoldering-Professional-Sucking-Accessories/dp/B0CRKT5RKJ/ref=sr_1_5?crid=NLIMSDKDAWIP&amp;dib=eyJ2IjoiMSJ9.ZES5zIwz-sFRvm222JwbpP0KEKhP1rlf5GFrXQUsceJYYtaxE49J4luK6wOIAHRnFJo_bPf0DyE-971dMR_jG5-TxdDPdAfhVWAwGrSnz-laUdU_2BgHU2RUIWoqyD3d3UjG_iSIsOCxSmaQYO3gIB1PoI0hegCXb4uyo4ZFBz2LvbDr9Amf84sHjnik2ukef5TF_yI49RlpcSq8aqnGWiCS22YkQTUzSavqTkC1UwTf5X3K5kumtiHsTu3-Ihql-6k0mXjcAOATkXVCoN0xGqU9aSyL7QDLOOPOBI6Ih9g.K5unELjwW7-yttf0p3CtKPkswrFcVr89nQf_aBBPHYs&amp;dib_tag=se&amp;keywords=desoldering+pump&amp;qid=1787352069&amp;sprefix=desoldering+pump%2Caps%2C121&amp;sr=8-5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gGSeSk8QWsE" TargetMode="External"/><Relationship Id="rId3" Type="http://schemas.openxmlformats.org/officeDocument/2006/relationships/hyperlink" Target="https://mpe.researchmfg.com/imc-soldering-joints/" TargetMode="External"/><Relationship Id="rId7" Type="http://schemas.openxmlformats.org/officeDocument/2006/relationships/hyperlink" Target="https://www.yoctopuce.com/EN/article/soldering-tutoria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researchgate.net/figure/ray-nondestructive-analysis-of-solder-joint-for-3216-chip-resistor-and-44-pin-QFP_fig1_250271616" TargetMode="External"/><Relationship Id="rId5" Type="http://schemas.openxmlformats.org/officeDocument/2006/relationships/hyperlink" Target="https://forum.image.sc/t/getting-started-measure-and-quantify-voids-in-a-solder-joint-x-ray-image/4971" TargetMode="External"/><Relationship Id="rId10" Type="http://schemas.openxmlformats.org/officeDocument/2006/relationships/hyperlink" Target="https://www.youtube.com/shorts/JSi5Dqrsvyg" TargetMode="External"/><Relationship Id="rId4" Type="http://schemas.openxmlformats.org/officeDocument/2006/relationships/hyperlink" Target="https://unsplash.com/" TargetMode="External"/><Relationship Id="rId9" Type="http://schemas.openxmlformats.org/officeDocument/2006/relationships/hyperlink" Target="https://www.youtube.com/watch?v=bG7yW9FigJA&amp;t=58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5797080" y="965880"/>
            <a:ext cx="603000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Desoldeer workshop</a:t>
            </a:r>
            <a:endParaRPr lang="en-GB" sz="3600" b="0" strike="noStrike" spc="-1">
              <a:latin typeface="Arial"/>
            </a:endParaRPr>
          </a:p>
        </p:txBody>
      </p:sp>
      <p:pic>
        <p:nvPicPr>
          <p:cNvPr id="91" name="Picture 5"/>
          <p:cNvPicPr/>
          <p:nvPr/>
        </p:nvPicPr>
        <p:blipFill>
          <a:blip r:embed="rId3"/>
          <a:srcRect t="5314" r="-3"/>
          <a:stretch/>
        </p:blipFill>
        <p:spPr>
          <a:xfrm>
            <a:off x="639720" y="642960"/>
            <a:ext cx="3705840" cy="2052360"/>
          </a:xfrm>
          <a:prstGeom prst="rect">
            <a:avLst/>
          </a:prstGeom>
          <a:ln>
            <a:noFill/>
          </a:ln>
        </p:spPr>
      </p:pic>
      <p:sp>
        <p:nvSpPr>
          <p:cNvPr id="92" name="CustomShape 2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  <a:spcAft>
                <a:spcPts val="601"/>
              </a:spcAft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93" name="CustomShape 3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  <a:spcAft>
                <a:spcPts val="601"/>
              </a:spcAft>
            </a:pPr>
            <a:fld id="{10D0CB7A-21C1-409A-9A7C-E4A22EA0B043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1</a:t>
            </a:fld>
            <a:endParaRPr lang="en-GB" sz="1200" b="0" strike="noStrike" spc="-1">
              <a:latin typeface="Arial"/>
            </a:endParaRPr>
          </a:p>
        </p:txBody>
      </p:sp>
      <p:pic>
        <p:nvPicPr>
          <p:cNvPr id="94" name="Picture 1"/>
          <p:cNvPicPr/>
          <p:nvPr/>
        </p:nvPicPr>
        <p:blipFill>
          <a:blip r:embed="rId4"/>
          <a:stretch/>
        </p:blipFill>
        <p:spPr>
          <a:xfrm>
            <a:off x="3923280" y="3683160"/>
            <a:ext cx="3930840" cy="2208600"/>
          </a:xfrm>
          <a:prstGeom prst="rect">
            <a:avLst/>
          </a:prstGeom>
          <a:ln>
            <a:noFill/>
          </a:ln>
        </p:spPr>
      </p:pic>
      <p:pic>
        <p:nvPicPr>
          <p:cNvPr id="95" name="Picture 2"/>
          <p:cNvPicPr/>
          <p:nvPr/>
        </p:nvPicPr>
        <p:blipFill>
          <a:blip r:embed="rId5"/>
          <a:stretch/>
        </p:blipFill>
        <p:spPr>
          <a:xfrm>
            <a:off x="573120" y="3453840"/>
            <a:ext cx="3032640" cy="2901600"/>
          </a:xfrm>
          <a:prstGeom prst="rect">
            <a:avLst/>
          </a:prstGeom>
          <a:ln>
            <a:noFill/>
          </a:ln>
        </p:spPr>
      </p:pic>
      <p:sp>
        <p:nvSpPr>
          <p:cNvPr id="96" name="CustomShape 4"/>
          <p:cNvSpPr/>
          <p:nvPr/>
        </p:nvSpPr>
        <p:spPr>
          <a:xfrm>
            <a:off x="5888880" y="1798920"/>
            <a:ext cx="10064520" cy="56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GB" sz="1500" b="0" strike="noStrike" cap="all" spc="593">
                <a:solidFill>
                  <a:srgbClr val="232323"/>
                </a:solidFill>
                <a:latin typeface="Meiryo UI"/>
              </a:rPr>
              <a:t>Bram Stals</a:t>
            </a:r>
            <a:endParaRPr lang="en-GB" sz="1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3898800" y="330480"/>
            <a:ext cx="4394160" cy="92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marL="274320" algn="ctr">
              <a:lnSpc>
                <a:spcPct val="90000"/>
              </a:lnSpc>
            </a:pPr>
            <a:r>
              <a:rPr lang="en-GB" sz="2400" b="1" strike="noStrike" spc="143">
                <a:solidFill>
                  <a:srgbClr val="232323"/>
                </a:solidFill>
                <a:latin typeface="Meiryo UI"/>
              </a:rPr>
              <a:t>Wat te verwachten?</a:t>
            </a:r>
            <a:endParaRPr lang="en-GB" sz="2400" b="0" strike="noStrike" spc="-1"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6735240" y="1639440"/>
            <a:ext cx="4816440" cy="453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85840" indent="-285480">
              <a:lnSpc>
                <a:spcPct val="150000"/>
              </a:lnSpc>
              <a:spcBef>
                <a:spcPts val="1500"/>
              </a:spcBef>
              <a:buClr>
                <a:srgbClr val="232323"/>
              </a:buClr>
              <a:buFont typeface="Arial"/>
              <a:buChar char="•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Wie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heeft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al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gesoldeerd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? </a:t>
            </a:r>
          </a:p>
          <a:p>
            <a:pPr marL="285840" indent="-285480">
              <a:lnSpc>
                <a:spcPct val="150000"/>
              </a:lnSpc>
              <a:spcBef>
                <a:spcPts val="1500"/>
              </a:spcBef>
              <a:buClr>
                <a:srgbClr val="232323"/>
              </a:buClr>
              <a:buFont typeface="Arial"/>
              <a:buChar char="•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En wat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bij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een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foutje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?</a:t>
            </a:r>
            <a:endParaRPr lang="en-GB" sz="15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spcBef>
                <a:spcPts val="1500"/>
              </a:spcBef>
              <a:buClr>
                <a:srgbClr val="232323"/>
              </a:buClr>
              <a:buFont typeface="Arial"/>
              <a:buChar char="•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Solderen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>
                <a:solidFill>
                  <a:srgbClr val="232323"/>
                </a:solidFill>
                <a:latin typeface="Wingdings"/>
              </a:rPr>
              <a:t>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elektrische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verbinding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maken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tussen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printplaat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component</a:t>
            </a:r>
            <a:endParaRPr lang="en-GB" sz="15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spcBef>
                <a:spcPts val="1500"/>
              </a:spcBef>
              <a:buClr>
                <a:srgbClr val="232323"/>
              </a:buClr>
              <a:buFont typeface="Arial"/>
              <a:buChar char="•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Desolderen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>
                <a:solidFill>
                  <a:srgbClr val="232323"/>
                </a:solidFill>
                <a:latin typeface="Wingdings"/>
              </a:rPr>
              <a:t>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afhalen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van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componenten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(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weerstand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, cap, transistor,..)</a:t>
            </a:r>
            <a:endParaRPr lang="en-GB" sz="15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spcBef>
                <a:spcPts val="1500"/>
              </a:spcBef>
              <a:buClr>
                <a:srgbClr val="232323"/>
              </a:buClr>
              <a:buFont typeface="Arial"/>
              <a:buChar char="•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Tips &amp; tricks</a:t>
            </a:r>
            <a:endParaRPr lang="en-GB" sz="1500" b="0" strike="noStrike" spc="-1" dirty="0">
              <a:latin typeface="Arial"/>
            </a:endParaRPr>
          </a:p>
          <a:p>
            <a:pPr marL="285840" indent="-285480">
              <a:lnSpc>
                <a:spcPct val="150000"/>
              </a:lnSpc>
              <a:spcBef>
                <a:spcPts val="1500"/>
              </a:spcBef>
              <a:buClr>
                <a:srgbClr val="232323"/>
              </a:buClr>
              <a:buFont typeface="Arial"/>
              <a:buChar char="•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Desoldeeroefening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–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leren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door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te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doen</a:t>
            </a:r>
            <a:endParaRPr lang="en-GB" sz="1500" b="0" strike="noStrike" spc="-1" dirty="0">
              <a:latin typeface="Arial"/>
            </a:endParaRPr>
          </a:p>
        </p:txBody>
      </p:sp>
      <p:sp>
        <p:nvSpPr>
          <p:cNvPr id="99" name="CustomShape 3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FFFFFF"/>
                </a:solidFill>
                <a:latin typeface="Meiryo UI"/>
              </a:rPr>
              <a:t>Titel van presentatie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00" name="CustomShape 4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5CA8B1BB-5F92-447D-9AFC-F8E49AF9B85E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2</a:t>
            </a:fld>
            <a:endParaRPr lang="en-GB" sz="1200" b="0" strike="noStrike" spc="-1">
              <a:latin typeface="Arial"/>
            </a:endParaRPr>
          </a:p>
        </p:txBody>
      </p:sp>
      <p:pic>
        <p:nvPicPr>
          <p:cNvPr id="101" name="Picture 2"/>
          <p:cNvPicPr/>
          <p:nvPr/>
        </p:nvPicPr>
        <p:blipFill>
          <a:blip r:embed="rId3"/>
          <a:stretch/>
        </p:blipFill>
        <p:spPr>
          <a:xfrm>
            <a:off x="504000" y="1440000"/>
            <a:ext cx="4679280" cy="4679280"/>
          </a:xfrm>
          <a:prstGeom prst="rect">
            <a:avLst/>
          </a:prstGeom>
          <a:ln>
            <a:noFill/>
          </a:ln>
        </p:spPr>
      </p:pic>
      <p:sp>
        <p:nvSpPr>
          <p:cNvPr id="102" name="CustomShape 5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  <a:spcAft>
                <a:spcPts val="601"/>
              </a:spcAft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5" dur="500"/>
                                        <p:tgtEl>
                                          <p:spTgt spid="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8"/>
          <p:cNvPicPr/>
          <p:nvPr/>
        </p:nvPicPr>
        <p:blipFill>
          <a:blip r:embed="rId3"/>
          <a:stretch/>
        </p:blipFill>
        <p:spPr>
          <a:xfrm>
            <a:off x="4057200" y="2699280"/>
            <a:ext cx="3345120" cy="2044800"/>
          </a:xfrm>
          <a:prstGeom prst="rect">
            <a:avLst/>
          </a:prstGeom>
          <a:ln>
            <a:noFill/>
          </a:ln>
        </p:spPr>
      </p:pic>
      <p:sp>
        <p:nvSpPr>
          <p:cNvPr id="104" name="CustomShape 1"/>
          <p:cNvSpPr/>
          <p:nvPr/>
        </p:nvSpPr>
        <p:spPr>
          <a:xfrm>
            <a:off x="7295760" y="661680"/>
            <a:ext cx="415836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Intro Solderen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8300880" y="1744560"/>
            <a:ext cx="5135760" cy="392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 lnSpcReduction="20000"/>
          </a:bodyPr>
          <a:lstStyle/>
          <a:p>
            <a:pPr marL="285840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Lassen </a:t>
            </a:r>
            <a:r>
              <a:rPr lang="en-GB" sz="1500" b="1" strike="noStrike" spc="143" dirty="0">
                <a:solidFill>
                  <a:srgbClr val="232323"/>
                </a:solidFill>
                <a:latin typeface="Wingdings"/>
              </a:rPr>
              <a:t>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solderen</a:t>
            </a:r>
            <a:endParaRPr lang="en-GB" sz="1500" b="1" strike="noStrike" spc="143" dirty="0">
              <a:solidFill>
                <a:srgbClr val="232323"/>
              </a:solidFill>
              <a:latin typeface="Meiryo UI"/>
            </a:endParaRPr>
          </a:p>
          <a:p>
            <a:pPr marL="285840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pc="143" dirty="0" err="1">
                <a:solidFill>
                  <a:srgbClr val="232323"/>
                </a:solidFill>
                <a:latin typeface="Meiryo UI"/>
              </a:rPr>
              <a:t>Printplaten</a:t>
            </a:r>
            <a:endParaRPr lang="en-GB" sz="1500" b="0" strike="noStrike" spc="-1" dirty="0">
              <a:latin typeface="Arial"/>
            </a:endParaRPr>
          </a:p>
          <a:p>
            <a:pPr marL="285840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Through hole/SMD</a:t>
            </a:r>
            <a:endParaRPr lang="en-GB" sz="1500" b="0" strike="noStrike" spc="-1" dirty="0">
              <a:latin typeface="Arial"/>
            </a:endParaRPr>
          </a:p>
          <a:p>
            <a:pPr marL="285840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IMC (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eigenlijke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br>
              <a:rPr dirty="0"/>
            </a:b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soldeerverbinding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)</a:t>
            </a:r>
            <a:endParaRPr lang="en-GB" sz="1500" b="0" strike="noStrike" spc="-1" dirty="0">
              <a:latin typeface="Arial"/>
            </a:endParaRPr>
          </a:p>
          <a:p>
            <a:pPr marL="285840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Lood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/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Loodvrij</a:t>
            </a:r>
            <a:endParaRPr lang="en-GB" sz="1500" b="0" strike="noStrike" spc="-1" dirty="0">
              <a:latin typeface="Arial"/>
            </a:endParaRPr>
          </a:p>
          <a:p>
            <a:pPr marL="285840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Soldeerflux</a:t>
            </a:r>
            <a:endParaRPr lang="en-GB" sz="1500" b="0" strike="noStrike" spc="-1" dirty="0">
              <a:latin typeface="Arial"/>
            </a:endParaRPr>
          </a:p>
          <a:p>
            <a:pPr marL="285840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Temperatuursetting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b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</a:b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(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Lood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/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loodvrij</a:t>
            </a:r>
            <a:r>
              <a:rPr lang="en-GB" sz="1500" b="1" spc="143" dirty="0">
                <a:solidFill>
                  <a:srgbClr val="232323"/>
                </a:solidFill>
                <a:latin typeface="Meiryo UI"/>
              </a:rPr>
              <a:t>)</a:t>
            </a:r>
            <a:endParaRPr lang="en-GB" sz="1500" b="0" strike="noStrike" spc="-1" dirty="0">
              <a:latin typeface="Arial"/>
            </a:endParaRPr>
          </a:p>
          <a:p>
            <a:pPr marL="720">
              <a:lnSpc>
                <a:spcPct val="150000"/>
              </a:lnSpc>
              <a:spcBef>
                <a:spcPts val="1500"/>
              </a:spcBef>
            </a:pPr>
            <a:endParaRPr lang="en-GB" sz="1500" b="0" strike="noStrike" spc="-1" dirty="0">
              <a:latin typeface="Arial"/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07" name="CustomShape 4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08" name="CustomShape 5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2CFBCC07-2770-4A56-9681-C3F43923D42F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3</a:t>
            </a:fld>
            <a:endParaRPr lang="en-GB" sz="1200" b="0" strike="noStrike" spc="-1">
              <a:latin typeface="Arial"/>
            </a:endParaRPr>
          </a:p>
        </p:txBody>
      </p:sp>
      <p:pic>
        <p:nvPicPr>
          <p:cNvPr id="109" name="Picture 11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5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457920" y="210960"/>
            <a:ext cx="2193480" cy="3367440"/>
          </a:xfrm>
          <a:prstGeom prst="rect">
            <a:avLst/>
          </a:prstGeom>
          <a:ln>
            <a:noFill/>
          </a:ln>
        </p:spPr>
      </p:pic>
      <p:pic>
        <p:nvPicPr>
          <p:cNvPr id="110" name="Picture 14"/>
          <p:cNvPicPr/>
          <p:nvPr/>
        </p:nvPicPr>
        <p:blipFill>
          <a:blip r:embed="rId6"/>
          <a:stretch/>
        </p:blipFill>
        <p:spPr>
          <a:xfrm>
            <a:off x="3042720" y="245520"/>
            <a:ext cx="3052080" cy="2036520"/>
          </a:xfrm>
          <a:prstGeom prst="rect">
            <a:avLst/>
          </a:prstGeom>
          <a:ln>
            <a:noFill/>
          </a:ln>
        </p:spPr>
      </p:pic>
      <p:pic>
        <p:nvPicPr>
          <p:cNvPr id="111" name="Picture 19"/>
          <p:cNvPicPr/>
          <p:nvPr/>
        </p:nvPicPr>
        <p:blipFill>
          <a:blip r:embed="rId7"/>
          <a:stretch/>
        </p:blipFill>
        <p:spPr>
          <a:xfrm>
            <a:off x="722160" y="2806560"/>
            <a:ext cx="3061440" cy="2032560"/>
          </a:xfrm>
          <a:prstGeom prst="rect">
            <a:avLst/>
          </a:prstGeom>
          <a:ln>
            <a:noFill/>
          </a:ln>
        </p:spPr>
      </p:pic>
      <p:pic>
        <p:nvPicPr>
          <p:cNvPr id="112" name="Picture 22"/>
          <p:cNvPicPr/>
          <p:nvPr/>
        </p:nvPicPr>
        <p:blipFill>
          <a:blip r:embed="rId8"/>
          <a:stretch/>
        </p:blipFill>
        <p:spPr>
          <a:xfrm>
            <a:off x="709560" y="3360960"/>
            <a:ext cx="1635840" cy="2304000"/>
          </a:xfrm>
          <a:prstGeom prst="rect">
            <a:avLst/>
          </a:prstGeom>
          <a:ln>
            <a:noFill/>
          </a:ln>
        </p:spPr>
      </p:pic>
      <p:pic>
        <p:nvPicPr>
          <p:cNvPr id="113" name="Picture 24"/>
          <p:cNvPicPr/>
          <p:nvPr/>
        </p:nvPicPr>
        <p:blipFill>
          <a:blip r:embed="rId9"/>
          <a:stretch/>
        </p:blipFill>
        <p:spPr>
          <a:xfrm>
            <a:off x="2664720" y="3412800"/>
            <a:ext cx="3072240" cy="2304000"/>
          </a:xfrm>
          <a:prstGeom prst="rect">
            <a:avLst/>
          </a:prstGeom>
          <a:ln>
            <a:noFill/>
          </a:ln>
        </p:spPr>
      </p:pic>
      <p:pic>
        <p:nvPicPr>
          <p:cNvPr id="114" name="Picture 26"/>
          <p:cNvPicPr/>
          <p:nvPr/>
        </p:nvPicPr>
        <p:blipFill>
          <a:blip r:embed="rId10"/>
          <a:stretch/>
        </p:blipFill>
        <p:spPr>
          <a:xfrm>
            <a:off x="5730480" y="3703680"/>
            <a:ext cx="2320920" cy="1648440"/>
          </a:xfrm>
          <a:prstGeom prst="rect">
            <a:avLst/>
          </a:prstGeom>
          <a:ln>
            <a:noFill/>
          </a:ln>
        </p:spPr>
      </p:pic>
      <p:pic>
        <p:nvPicPr>
          <p:cNvPr id="115" name="Picture 27"/>
          <p:cNvPicPr/>
          <p:nvPr/>
        </p:nvPicPr>
        <p:blipFill>
          <a:blip r:embed="rId11"/>
          <a:stretch/>
        </p:blipFill>
        <p:spPr>
          <a:xfrm>
            <a:off x="4016160" y="601200"/>
            <a:ext cx="2961000" cy="1971720"/>
          </a:xfrm>
          <a:prstGeom prst="rect">
            <a:avLst/>
          </a:prstGeom>
          <a:ln>
            <a:noFill/>
          </a:ln>
        </p:spPr>
      </p:pic>
      <p:pic>
        <p:nvPicPr>
          <p:cNvPr id="116" name="Picture 28"/>
          <p:cNvPicPr/>
          <p:nvPr/>
        </p:nvPicPr>
        <p:blipFill>
          <a:blip r:embed="rId12"/>
          <a:stretch/>
        </p:blipFill>
        <p:spPr>
          <a:xfrm>
            <a:off x="825480" y="605160"/>
            <a:ext cx="2958120" cy="1971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3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5" dur="500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2" dur="500"/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6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6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9" dur="500"/>
                                        <p:tgtEl>
                                          <p:spTgt spid="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7" dur="500"/>
                                        <p:tgtEl>
                                          <p:spTgt spid="1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8402040" y="661680"/>
            <a:ext cx="305208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Workflow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8300880" y="1744560"/>
            <a:ext cx="5135760" cy="340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6000"/>
          </a:bodyPr>
          <a:lstStyle/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>
                <a:solidFill>
                  <a:srgbClr val="232323"/>
                </a:solidFill>
                <a:latin typeface="Meiryo UI"/>
              </a:rPr>
              <a:t>Voorbereiden (350-390°C)</a:t>
            </a:r>
            <a:endParaRPr lang="en-GB" sz="15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>
                <a:solidFill>
                  <a:srgbClr val="232323"/>
                </a:solidFill>
                <a:latin typeface="Meiryo UI"/>
              </a:rPr>
              <a:t>Tip vertinnen</a:t>
            </a:r>
            <a:endParaRPr lang="en-GB" sz="15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>
                <a:solidFill>
                  <a:srgbClr val="232323"/>
                </a:solidFill>
                <a:latin typeface="Meiryo UI"/>
              </a:rPr>
              <a:t>Verbinding verwarmen</a:t>
            </a:r>
            <a:endParaRPr lang="en-GB" sz="15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>
                <a:solidFill>
                  <a:srgbClr val="232323"/>
                </a:solidFill>
                <a:latin typeface="Meiryo UI"/>
              </a:rPr>
              <a:t>soldeertin toevoegen</a:t>
            </a:r>
            <a:endParaRPr lang="en-GB" sz="15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>
                <a:solidFill>
                  <a:srgbClr val="232323"/>
                </a:solidFill>
                <a:latin typeface="Meiryo UI"/>
              </a:rPr>
              <a:t>verbinding maken en </a:t>
            </a:r>
            <a:br/>
            <a:r>
              <a:rPr lang="en-GB" sz="1500" b="1" strike="noStrike" spc="143">
                <a:solidFill>
                  <a:srgbClr val="232323"/>
                </a:solidFill>
                <a:latin typeface="Meiryo UI"/>
              </a:rPr>
              <a:t>enkele seconden warm houden</a:t>
            </a:r>
            <a:endParaRPr lang="en-GB" sz="15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>
                <a:solidFill>
                  <a:srgbClr val="232323"/>
                </a:solidFill>
                <a:latin typeface="Meiryo UI"/>
              </a:rPr>
              <a:t>afkoelen</a:t>
            </a:r>
            <a:endParaRPr lang="en-GB" sz="1500" b="0" strike="noStrike" spc="-1">
              <a:latin typeface="Arial"/>
            </a:endParaRPr>
          </a:p>
          <a:p>
            <a:pPr marL="720">
              <a:lnSpc>
                <a:spcPct val="150000"/>
              </a:lnSpc>
              <a:spcBef>
                <a:spcPts val="1500"/>
              </a:spcBef>
            </a:pPr>
            <a:endParaRPr lang="en-GB" sz="1500" b="0" strike="noStrike" spc="-1">
              <a:latin typeface="Arial"/>
            </a:endParaRPr>
          </a:p>
        </p:txBody>
      </p:sp>
      <p:sp>
        <p:nvSpPr>
          <p:cNvPr id="119" name="CustomShape 3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20" name="CustomShape 4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21" name="CustomShape 5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C0A5B43C-5420-4B54-B2EC-DD37A7E666DF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4</a:t>
            </a:fld>
            <a:endParaRPr lang="en-GB" sz="1200" b="0" strike="noStrike" spc="-1">
              <a:latin typeface="Arial"/>
            </a:endParaRPr>
          </a:p>
        </p:txBody>
      </p:sp>
      <p:pic>
        <p:nvPicPr>
          <p:cNvPr id="122" name="Picture 4"/>
          <p:cNvPicPr/>
          <p:nvPr/>
        </p:nvPicPr>
        <p:blipFill>
          <a:blip r:embed="rId3"/>
          <a:stretch/>
        </p:blipFill>
        <p:spPr>
          <a:xfrm>
            <a:off x="639360" y="576360"/>
            <a:ext cx="7555680" cy="501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5" dur="500"/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0" dur="500"/>
                                        <p:tgtEl>
                                          <p:spTgt spid="1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3950640" y="661680"/>
            <a:ext cx="750348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Controle soldeerverbinding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7517160" y="1680480"/>
            <a:ext cx="5135760" cy="340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trike="noStrike" spc="143">
                <a:solidFill>
                  <a:srgbClr val="232323"/>
                </a:solidFill>
                <a:latin typeface="Meiryo UI"/>
              </a:rPr>
              <a:t>Via een loep of vergrootglas</a:t>
            </a:r>
            <a:endParaRPr lang="en-GB" sz="1500" b="0" strike="noStrike" spc="-1">
              <a:latin typeface="Arial"/>
            </a:endParaRPr>
          </a:p>
          <a:p>
            <a:pPr marL="720">
              <a:lnSpc>
                <a:spcPct val="150000"/>
              </a:lnSpc>
              <a:spcBef>
                <a:spcPts val="1500"/>
              </a:spcBef>
            </a:pPr>
            <a:endParaRPr lang="en-GB" sz="1500" b="0" strike="noStrike" spc="-1">
              <a:latin typeface="Arial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26" name="CustomShape 4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27" name="CustomShape 5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38635AB2-2270-4788-9CE0-C63E8D095B99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5</a:t>
            </a:fld>
            <a:endParaRPr lang="en-GB" sz="1200" b="0" strike="noStrike" spc="-1">
              <a:latin typeface="Arial"/>
            </a:endParaRPr>
          </a:p>
        </p:txBody>
      </p:sp>
      <p:pic>
        <p:nvPicPr>
          <p:cNvPr id="128" name="Afbeelding 2"/>
          <p:cNvPicPr/>
          <p:nvPr/>
        </p:nvPicPr>
        <p:blipFill>
          <a:blip r:embed="rId3"/>
          <a:stretch/>
        </p:blipFill>
        <p:spPr>
          <a:xfrm>
            <a:off x="520920" y="1837080"/>
            <a:ext cx="2639880" cy="3307680"/>
          </a:xfrm>
          <a:prstGeom prst="rect">
            <a:avLst/>
          </a:prstGeom>
          <a:ln>
            <a:noFill/>
          </a:ln>
        </p:spPr>
      </p:pic>
      <p:pic>
        <p:nvPicPr>
          <p:cNvPr id="129" name="Afbeelding 3"/>
          <p:cNvPicPr/>
          <p:nvPr/>
        </p:nvPicPr>
        <p:blipFill>
          <a:blip r:embed="rId4"/>
          <a:stretch/>
        </p:blipFill>
        <p:spPr>
          <a:xfrm>
            <a:off x="3950640" y="1586520"/>
            <a:ext cx="3781440" cy="4134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3950640" y="661680"/>
            <a:ext cx="750348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Controle soldeerverbinding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7517160" y="1680480"/>
            <a:ext cx="5135760" cy="340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720">
              <a:lnSpc>
                <a:spcPct val="150000"/>
              </a:lnSpc>
              <a:spcBef>
                <a:spcPts val="1500"/>
              </a:spcBef>
            </a:pPr>
            <a:r>
              <a:rPr lang="en-GB" sz="1500" b="1" strike="noStrike" spc="143">
                <a:solidFill>
                  <a:srgbClr val="232323"/>
                </a:solidFill>
                <a:latin typeface="Meiryo UI"/>
              </a:rPr>
              <a:t>X-ray</a:t>
            </a:r>
            <a:endParaRPr lang="en-GB" sz="1500" b="0" strike="noStrike" spc="-1">
              <a:latin typeface="Arial"/>
            </a:endParaRPr>
          </a:p>
        </p:txBody>
      </p:sp>
      <p:sp>
        <p:nvSpPr>
          <p:cNvPr id="132" name="CustomShape 3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33" name="CustomShape 4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34" name="CustomShape 5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77BC48B4-01C3-47BF-9307-49CCD42302BD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6</a:t>
            </a:fld>
            <a:endParaRPr lang="en-GB" sz="1200" b="0" strike="noStrike" spc="-1">
              <a:latin typeface="Arial"/>
            </a:endParaRPr>
          </a:p>
        </p:txBody>
      </p:sp>
      <p:pic>
        <p:nvPicPr>
          <p:cNvPr id="135" name="Picture 2"/>
          <p:cNvPicPr/>
          <p:nvPr/>
        </p:nvPicPr>
        <p:blipFill>
          <a:blip r:embed="rId3"/>
          <a:stretch/>
        </p:blipFill>
        <p:spPr>
          <a:xfrm>
            <a:off x="3643200" y="3382920"/>
            <a:ext cx="3120120" cy="2495880"/>
          </a:xfrm>
          <a:prstGeom prst="rect">
            <a:avLst/>
          </a:prstGeom>
          <a:ln>
            <a:noFill/>
          </a:ln>
        </p:spPr>
      </p:pic>
      <p:pic>
        <p:nvPicPr>
          <p:cNvPr id="136" name="Picture 3"/>
          <p:cNvPicPr/>
          <p:nvPr/>
        </p:nvPicPr>
        <p:blipFill>
          <a:blip r:embed="rId4"/>
          <a:srcRect t="48934"/>
          <a:stretch/>
        </p:blipFill>
        <p:spPr>
          <a:xfrm>
            <a:off x="6929640" y="2166840"/>
            <a:ext cx="4941720" cy="2523600"/>
          </a:xfrm>
          <a:prstGeom prst="rect">
            <a:avLst/>
          </a:prstGeom>
          <a:ln>
            <a:noFill/>
          </a:ln>
        </p:spPr>
      </p:pic>
      <p:pic>
        <p:nvPicPr>
          <p:cNvPr id="137" name="Picture 5"/>
          <p:cNvPicPr/>
          <p:nvPr/>
        </p:nvPicPr>
        <p:blipFill>
          <a:blip r:embed="rId5"/>
          <a:srcRect l="20196"/>
          <a:stretch/>
        </p:blipFill>
        <p:spPr>
          <a:xfrm>
            <a:off x="443520" y="1912680"/>
            <a:ext cx="3033360" cy="2523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6472440" y="684000"/>
            <a:ext cx="498996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Intro desolderen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639360" y="1565803"/>
            <a:ext cx="5497200" cy="432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9000"/>
          </a:bodyPr>
          <a:lstStyle/>
          <a:p>
            <a:pPr marL="285840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Wie reeds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gedaan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?</a:t>
            </a:r>
            <a:endParaRPr lang="en-GB" sz="1500" b="0" strike="noStrike" spc="-1" dirty="0">
              <a:latin typeface="Arial"/>
            </a:endParaRPr>
          </a:p>
          <a:p>
            <a:pPr marL="285840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Doel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waarom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: </a:t>
            </a:r>
            <a:endParaRPr lang="en-GB" sz="1500" b="0" strike="noStrike" spc="-1" dirty="0">
              <a:latin typeface="Arial"/>
            </a:endParaRPr>
          </a:p>
          <a:p>
            <a:pPr marL="743040" lvl="1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Recuperatie</a:t>
            </a: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componenten</a:t>
            </a:r>
            <a:endParaRPr lang="en-GB" sz="1500" b="0" strike="noStrike" spc="-1" dirty="0">
              <a:latin typeface="Arial"/>
            </a:endParaRPr>
          </a:p>
          <a:p>
            <a:pPr marL="743040" lvl="1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Uitschakelen</a:t>
            </a: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functie</a:t>
            </a: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 op </a:t>
            </a: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pcb</a:t>
            </a:r>
            <a:endParaRPr lang="en-GB" sz="1500" b="0" strike="noStrike" spc="-1" dirty="0">
              <a:latin typeface="Arial"/>
            </a:endParaRPr>
          </a:p>
          <a:p>
            <a:pPr marL="743040" lvl="1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Defect </a:t>
            </a: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vervangen</a:t>
            </a: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 (rework of repair)</a:t>
            </a:r>
            <a:endParaRPr lang="en-GB" sz="1500" b="0" strike="noStrike" spc="-1" dirty="0">
              <a:latin typeface="Arial"/>
            </a:endParaRPr>
          </a:p>
          <a:p>
            <a:pPr marL="743040" lvl="1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Verkeerd</a:t>
            </a: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gemonteerde</a:t>
            </a: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 component</a:t>
            </a:r>
            <a:endParaRPr lang="en-GB" sz="1500" b="0" strike="noStrike" spc="-1" dirty="0">
              <a:latin typeface="Arial"/>
            </a:endParaRPr>
          </a:p>
        </p:txBody>
      </p:sp>
      <p:sp>
        <p:nvSpPr>
          <p:cNvPr id="140" name="CustomShape 3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41" name="CustomShape 4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42" name="CustomShape 5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5B824A32-3390-48FD-A3CA-C0F4CFDFAA2F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7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6" dur="500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9" dur="500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89351D-0E5C-C129-B4CD-0F63DA39D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>
            <a:extLst>
              <a:ext uri="{FF2B5EF4-FFF2-40B4-BE49-F238E27FC236}">
                <a16:creationId xmlns:a16="http://schemas.microsoft.com/office/drawing/2014/main" id="{1965D170-BEC8-8CAA-FCFF-353543FFDD2E}"/>
              </a:ext>
            </a:extLst>
          </p:cNvPr>
          <p:cNvSpPr/>
          <p:nvPr/>
        </p:nvSpPr>
        <p:spPr>
          <a:xfrm>
            <a:off x="6472440" y="684000"/>
            <a:ext cx="498996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Intro desolderen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39" name="CustomShape 2">
            <a:extLst>
              <a:ext uri="{FF2B5EF4-FFF2-40B4-BE49-F238E27FC236}">
                <a16:creationId xmlns:a16="http://schemas.microsoft.com/office/drawing/2014/main" id="{8860C9EA-BB09-7CB2-883C-3C4B4E9CCAE2}"/>
              </a:ext>
            </a:extLst>
          </p:cNvPr>
          <p:cNvSpPr/>
          <p:nvPr/>
        </p:nvSpPr>
        <p:spPr>
          <a:xfrm>
            <a:off x="6352200" y="1772280"/>
            <a:ext cx="5497200" cy="432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9000"/>
          </a:bodyPr>
          <a:lstStyle/>
          <a:p>
            <a:pPr marL="285840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Types van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desolderen</a:t>
            </a:r>
            <a:endParaRPr lang="en-GB" sz="1500" b="0" strike="noStrike" spc="-1" dirty="0">
              <a:latin typeface="Arial"/>
            </a:endParaRPr>
          </a:p>
          <a:p>
            <a:pPr marL="743040" lvl="1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Soldeerbout</a:t>
            </a: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en</a:t>
            </a: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desoldeerpomp</a:t>
            </a: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/</a:t>
            </a: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desoldeerlint</a:t>
            </a:r>
            <a:endParaRPr lang="en-GB" sz="1500" b="0" strike="noStrike" spc="-1" dirty="0">
              <a:latin typeface="Arial"/>
            </a:endParaRPr>
          </a:p>
          <a:p>
            <a:pPr marL="743040" lvl="1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Desoldeerbout</a:t>
            </a: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 (</a:t>
            </a:r>
            <a:r>
              <a:rPr lang="en-GB" sz="1500" b="0" strike="noStrike" spc="143" dirty="0" err="1">
                <a:solidFill>
                  <a:srgbClr val="232323"/>
                </a:solidFill>
                <a:latin typeface="Meiryo UI"/>
              </a:rPr>
              <a:t>soldeer-stofzuiger</a:t>
            </a: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)</a:t>
            </a:r>
            <a:endParaRPr lang="en-GB" sz="1500" b="0" strike="noStrike" spc="-1" dirty="0">
              <a:latin typeface="Arial"/>
            </a:endParaRPr>
          </a:p>
          <a:p>
            <a:pPr marL="743040" lvl="1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0" strike="noStrike" spc="143" dirty="0">
                <a:solidFill>
                  <a:srgbClr val="232323"/>
                </a:solidFill>
                <a:latin typeface="Meiryo UI"/>
              </a:rPr>
              <a:t>Heat gun</a:t>
            </a:r>
            <a:endParaRPr lang="en-GB" sz="1500" b="0" strike="noStrike" spc="-1" dirty="0">
              <a:latin typeface="Arial"/>
            </a:endParaRPr>
          </a:p>
        </p:txBody>
      </p:sp>
      <p:sp>
        <p:nvSpPr>
          <p:cNvPr id="140" name="CustomShape 3">
            <a:extLst>
              <a:ext uri="{FF2B5EF4-FFF2-40B4-BE49-F238E27FC236}">
                <a16:creationId xmlns:a16="http://schemas.microsoft.com/office/drawing/2014/main" id="{04B46D5F-5C8B-A9E7-F78E-74061E11044C}"/>
              </a:ext>
            </a:extLst>
          </p:cNvPr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41" name="CustomShape 4">
            <a:extLst>
              <a:ext uri="{FF2B5EF4-FFF2-40B4-BE49-F238E27FC236}">
                <a16:creationId xmlns:a16="http://schemas.microsoft.com/office/drawing/2014/main" id="{B5B9BB36-B04C-A32B-8580-560BA6B8CE48}"/>
              </a:ext>
            </a:extLst>
          </p:cNvPr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42" name="CustomShape 5">
            <a:extLst>
              <a:ext uri="{FF2B5EF4-FFF2-40B4-BE49-F238E27FC236}">
                <a16:creationId xmlns:a16="http://schemas.microsoft.com/office/drawing/2014/main" id="{8CCD0B3B-1D6A-E259-8EBF-A3B1F739FE5B}"/>
              </a:ext>
            </a:extLst>
          </p:cNvPr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5B824A32-3390-48FD-A3CA-C0F4CFDFAA2F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8</a:t>
            </a:fld>
            <a:endParaRPr lang="en-GB" sz="1200" b="0" strike="noStrike" spc="-1">
              <a:latin typeface="Arial"/>
            </a:endParaRPr>
          </a:p>
        </p:txBody>
      </p:sp>
      <p:pic>
        <p:nvPicPr>
          <p:cNvPr id="143" name="Picture 3">
            <a:extLst>
              <a:ext uri="{FF2B5EF4-FFF2-40B4-BE49-F238E27FC236}">
                <a16:creationId xmlns:a16="http://schemas.microsoft.com/office/drawing/2014/main" id="{9FFC5D2B-BD2A-E407-67B0-C5968BAC254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21720" y="1514160"/>
            <a:ext cx="5933880" cy="3333960"/>
          </a:xfrm>
          <a:prstGeom prst="rect">
            <a:avLst/>
          </a:prstGeom>
          <a:ln>
            <a:noFill/>
          </a:ln>
        </p:spPr>
      </p:pic>
      <p:pic>
        <p:nvPicPr>
          <p:cNvPr id="144" name="Picture 4">
            <a:extLst>
              <a:ext uri="{FF2B5EF4-FFF2-40B4-BE49-F238E27FC236}">
                <a16:creationId xmlns:a16="http://schemas.microsoft.com/office/drawing/2014/main" id="{3885616D-4F54-0EE1-C588-81B5AB1D1A7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37040" y="475560"/>
            <a:ext cx="3151800" cy="3151800"/>
          </a:xfrm>
          <a:prstGeom prst="rect">
            <a:avLst/>
          </a:prstGeom>
          <a:ln>
            <a:noFill/>
          </a:ln>
        </p:spPr>
      </p:pic>
      <p:pic>
        <p:nvPicPr>
          <p:cNvPr id="145" name="Picture 9">
            <a:extLst>
              <a:ext uri="{FF2B5EF4-FFF2-40B4-BE49-F238E27FC236}">
                <a16:creationId xmlns:a16="http://schemas.microsoft.com/office/drawing/2014/main" id="{92049225-7898-FEBB-3728-0AF35FBABA35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37040" y="2212560"/>
            <a:ext cx="5497200" cy="3270600"/>
          </a:xfrm>
          <a:prstGeom prst="rect">
            <a:avLst/>
          </a:prstGeom>
          <a:ln>
            <a:noFill/>
          </a:ln>
        </p:spPr>
      </p:pic>
      <p:pic>
        <p:nvPicPr>
          <p:cNvPr id="146" name="Afbeelding 4">
            <a:extLst>
              <a:ext uri="{FF2B5EF4-FFF2-40B4-BE49-F238E27FC236}">
                <a16:creationId xmlns:a16="http://schemas.microsoft.com/office/drawing/2014/main" id="{42FEE45D-8598-CB0D-B7B7-B2E9E04FF190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639360" y="3708720"/>
            <a:ext cx="4913280" cy="22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634458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3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3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2" dur="500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4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3554640" y="684000"/>
            <a:ext cx="790776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Hulpmiddelen bij desolderen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6352200" y="2365200"/>
            <a:ext cx="5497200" cy="360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85840" indent="-28476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500" b="1" strike="noStrike" spc="143">
                <a:solidFill>
                  <a:srgbClr val="232323"/>
                </a:solidFill>
                <a:latin typeface="Meiryo UI"/>
              </a:rPr>
              <a:t>Bottom heater – gelijkmatig opwarmen van pcb</a:t>
            </a:r>
            <a:endParaRPr lang="en-GB" sz="1500" b="0" strike="noStrike" spc="-1">
              <a:latin typeface="Arial"/>
            </a:endParaRPr>
          </a:p>
          <a:p>
            <a:pPr marL="720">
              <a:lnSpc>
                <a:spcPct val="150000"/>
              </a:lnSpc>
              <a:spcBef>
                <a:spcPts val="1500"/>
              </a:spcBef>
            </a:pPr>
            <a:endParaRPr lang="en-GB" sz="1500" b="0" strike="noStrike" spc="-1">
              <a:latin typeface="Arial"/>
            </a:endParaRPr>
          </a:p>
        </p:txBody>
      </p:sp>
      <p:sp>
        <p:nvSpPr>
          <p:cNvPr id="149" name="CustomShape 3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50" name="CustomShape 4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51" name="CustomShape 5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95D9A2CA-AA36-4E05-9020-BAFD587A9ABD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9</a:t>
            </a:fld>
            <a:endParaRPr lang="en-GB" sz="1200" b="0" strike="noStrike" spc="-1">
              <a:latin typeface="Arial"/>
            </a:endParaRPr>
          </a:p>
        </p:txBody>
      </p:sp>
      <p:pic>
        <p:nvPicPr>
          <p:cNvPr id="152" name="Picture 2"/>
          <p:cNvPicPr/>
          <p:nvPr/>
        </p:nvPicPr>
        <p:blipFill>
          <a:blip r:embed="rId3"/>
          <a:stretch/>
        </p:blipFill>
        <p:spPr>
          <a:xfrm>
            <a:off x="639360" y="1566000"/>
            <a:ext cx="4836960" cy="4182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8402040" y="661680"/>
            <a:ext cx="305208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Workflow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54" name="CustomShape 2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55" name="CustomShape 3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56" name="CustomShape 4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C0BE0498-93E5-4796-B095-AA94628A4AF2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10</a:t>
            </a:fld>
            <a:endParaRPr lang="en-GB" sz="1200" b="0" strike="noStrike" spc="-1">
              <a:latin typeface="Arial"/>
            </a:endParaRPr>
          </a:p>
        </p:txBody>
      </p:sp>
      <p:pic>
        <p:nvPicPr>
          <p:cNvPr id="157" name="Afbeelding 5"/>
          <p:cNvPicPr/>
          <p:nvPr/>
        </p:nvPicPr>
        <p:blipFill>
          <a:blip r:embed="rId3"/>
          <a:stretch/>
        </p:blipFill>
        <p:spPr>
          <a:xfrm>
            <a:off x="843840" y="366480"/>
            <a:ext cx="3619440" cy="1697400"/>
          </a:xfrm>
          <a:prstGeom prst="rect">
            <a:avLst/>
          </a:prstGeom>
          <a:ln>
            <a:noFill/>
          </a:ln>
        </p:spPr>
      </p:pic>
      <p:pic>
        <p:nvPicPr>
          <p:cNvPr id="158" name="Afbeelding 7"/>
          <p:cNvPicPr/>
          <p:nvPr/>
        </p:nvPicPr>
        <p:blipFill>
          <a:blip r:embed="rId4"/>
          <a:stretch/>
        </p:blipFill>
        <p:spPr>
          <a:xfrm>
            <a:off x="826560" y="2222640"/>
            <a:ext cx="3619440" cy="1893240"/>
          </a:xfrm>
          <a:prstGeom prst="rect">
            <a:avLst/>
          </a:prstGeom>
          <a:ln>
            <a:noFill/>
          </a:ln>
        </p:spPr>
      </p:pic>
      <p:pic>
        <p:nvPicPr>
          <p:cNvPr id="159" name="Afbeelding 9"/>
          <p:cNvPicPr/>
          <p:nvPr/>
        </p:nvPicPr>
        <p:blipFill>
          <a:blip r:embed="rId5"/>
          <a:stretch/>
        </p:blipFill>
        <p:spPr>
          <a:xfrm>
            <a:off x="826560" y="4274640"/>
            <a:ext cx="3619440" cy="1650240"/>
          </a:xfrm>
          <a:prstGeom prst="rect">
            <a:avLst/>
          </a:prstGeom>
          <a:ln>
            <a:noFill/>
          </a:ln>
        </p:spPr>
      </p:pic>
      <p:sp>
        <p:nvSpPr>
          <p:cNvPr id="160" name="CustomShape 5"/>
          <p:cNvSpPr/>
          <p:nvPr/>
        </p:nvSpPr>
        <p:spPr>
          <a:xfrm>
            <a:off x="6318360" y="1765800"/>
            <a:ext cx="5135760" cy="422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720">
              <a:lnSpc>
                <a:spcPct val="150000"/>
              </a:lnSpc>
              <a:spcBef>
                <a:spcPts val="1500"/>
              </a:spcBef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Desoldeerpomp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Voorbereiden met flux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Verwarmen (350-390°C)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soldeertin toevoegen indien nodig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Verbinding opwarmen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Verbinding warm houden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Soldeer verwijderen met desoldeerpomp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Pin/component verwijderen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Afkoelen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Herhalen voor alle pinnen</a:t>
            </a:r>
            <a:endParaRPr lang="en-GB" sz="11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500"/>
              </a:spcBef>
            </a:pPr>
            <a:endParaRPr lang="en-GB" sz="11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1" dur="500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4" dur="500"/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500"/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0" dur="500"/>
                                        <p:tgtEl>
                                          <p:spTgt spid="1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3" dur="500"/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6" dur="500"/>
                                        <p:tgtEl>
                                          <p:spTgt spid="1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8402040" y="661680"/>
            <a:ext cx="305208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Workflow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63" name="CustomShape 3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64" name="CustomShape 4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184F81B1-5C7F-45F7-A04D-C883664DDAFE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11</a:t>
            </a:fld>
            <a:endParaRPr lang="en-GB" sz="1200" b="0" strike="noStrike" spc="-1">
              <a:latin typeface="Arial"/>
            </a:endParaRPr>
          </a:p>
        </p:txBody>
      </p:sp>
      <p:sp>
        <p:nvSpPr>
          <p:cNvPr id="165" name="CustomShape 5"/>
          <p:cNvSpPr/>
          <p:nvPr/>
        </p:nvSpPr>
        <p:spPr>
          <a:xfrm>
            <a:off x="6318360" y="1733760"/>
            <a:ext cx="5135760" cy="422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720">
              <a:lnSpc>
                <a:spcPct val="150000"/>
              </a:lnSpc>
              <a:spcBef>
                <a:spcPts val="1500"/>
              </a:spcBef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Desoldeerlint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Voorbereiden met flux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Verwarmen (350-390°C)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soldeertin toevoegen indien nodig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Verbinding opwarmen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Verbinding warm houden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Soldeer verwijderen met desoldeerlint tegen de soldering te duwen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Pin/component verwijderen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Afkoelen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Herhalen voor alle pinnen</a:t>
            </a:r>
            <a:endParaRPr lang="en-GB" sz="11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500"/>
              </a:spcBef>
            </a:pPr>
            <a:endParaRPr lang="en-GB" sz="1100" b="0" strike="noStrike" spc="-1">
              <a:latin typeface="Arial"/>
            </a:endParaRPr>
          </a:p>
        </p:txBody>
      </p:sp>
      <p:pic>
        <p:nvPicPr>
          <p:cNvPr id="166" name="Afbeelding 2"/>
          <p:cNvPicPr/>
          <p:nvPr/>
        </p:nvPicPr>
        <p:blipFill>
          <a:blip r:embed="rId3"/>
          <a:stretch/>
        </p:blipFill>
        <p:spPr>
          <a:xfrm>
            <a:off x="456480" y="439560"/>
            <a:ext cx="3909600" cy="1789560"/>
          </a:xfrm>
          <a:prstGeom prst="rect">
            <a:avLst/>
          </a:prstGeom>
          <a:ln>
            <a:noFill/>
          </a:ln>
        </p:spPr>
      </p:pic>
      <p:pic>
        <p:nvPicPr>
          <p:cNvPr id="167" name="Afbeelding 4"/>
          <p:cNvPicPr/>
          <p:nvPr/>
        </p:nvPicPr>
        <p:blipFill>
          <a:blip r:embed="rId4"/>
          <a:stretch/>
        </p:blipFill>
        <p:spPr>
          <a:xfrm>
            <a:off x="456480" y="2355480"/>
            <a:ext cx="3909600" cy="1713960"/>
          </a:xfrm>
          <a:prstGeom prst="rect">
            <a:avLst/>
          </a:prstGeom>
          <a:ln>
            <a:noFill/>
          </a:ln>
        </p:spPr>
      </p:pic>
      <p:pic>
        <p:nvPicPr>
          <p:cNvPr id="168" name="Afbeelding 8"/>
          <p:cNvPicPr/>
          <p:nvPr/>
        </p:nvPicPr>
        <p:blipFill>
          <a:blip r:embed="rId5"/>
          <a:stretch/>
        </p:blipFill>
        <p:spPr>
          <a:xfrm>
            <a:off x="456480" y="4195440"/>
            <a:ext cx="3909600" cy="1957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1" dur="500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4" dur="500"/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500"/>
                                        <p:tgtEl>
                                          <p:spTgt spid="1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8402040" y="661680"/>
            <a:ext cx="305208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Workflow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71" name="CustomShape 3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72" name="CustomShape 4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2F4FE25C-DC46-4A18-A85D-A2A8FF31BB47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12</a:t>
            </a:fld>
            <a:endParaRPr lang="en-GB" sz="1200" b="0" strike="noStrike" spc="-1">
              <a:latin typeface="Arial"/>
            </a:endParaRPr>
          </a:p>
        </p:txBody>
      </p:sp>
      <p:sp>
        <p:nvSpPr>
          <p:cNvPr id="173" name="CustomShape 5"/>
          <p:cNvSpPr/>
          <p:nvPr/>
        </p:nvSpPr>
        <p:spPr>
          <a:xfrm>
            <a:off x="6318360" y="1733760"/>
            <a:ext cx="5135760" cy="422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720">
              <a:lnSpc>
                <a:spcPct val="150000"/>
              </a:lnSpc>
              <a:spcBef>
                <a:spcPts val="1500"/>
              </a:spcBef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Desoldeerbout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Voorbereiden met flux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Verwarmen (350-390°C)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Normaal geen soldeertin toevoegen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Verbinding opwarmen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Verbinding warm houden door cirkelvormige bewegingen te draaien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Soldeer verwijderen met afzuigfunctie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Pin/component verwijderen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Afkoelen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Herhalen voor alle pinnen</a:t>
            </a:r>
            <a:endParaRPr lang="en-GB" sz="1100" b="0" strike="noStrike" spc="-1">
              <a:latin typeface="Arial"/>
            </a:endParaRPr>
          </a:p>
          <a:p>
            <a:pPr>
              <a:lnSpc>
                <a:spcPct val="150000"/>
              </a:lnSpc>
              <a:spcBef>
                <a:spcPts val="1500"/>
              </a:spcBef>
            </a:pPr>
            <a:endParaRPr lang="en-GB" sz="1100" b="0" strike="noStrike" spc="-1">
              <a:latin typeface="Arial"/>
            </a:endParaRPr>
          </a:p>
        </p:txBody>
      </p:sp>
      <p:pic>
        <p:nvPicPr>
          <p:cNvPr id="174" name="Afbeelding 3"/>
          <p:cNvPicPr/>
          <p:nvPr/>
        </p:nvPicPr>
        <p:blipFill>
          <a:blip r:embed="rId3"/>
          <a:stretch/>
        </p:blipFill>
        <p:spPr>
          <a:xfrm>
            <a:off x="474840" y="554040"/>
            <a:ext cx="3856680" cy="2617560"/>
          </a:xfrm>
          <a:prstGeom prst="rect">
            <a:avLst/>
          </a:prstGeom>
          <a:ln>
            <a:noFill/>
          </a:ln>
        </p:spPr>
      </p:pic>
      <p:pic>
        <p:nvPicPr>
          <p:cNvPr id="175" name="Afbeelding 6"/>
          <p:cNvPicPr/>
          <p:nvPr/>
        </p:nvPicPr>
        <p:blipFill>
          <a:blip r:embed="rId4"/>
          <a:stretch/>
        </p:blipFill>
        <p:spPr>
          <a:xfrm>
            <a:off x="474840" y="3334320"/>
            <a:ext cx="3856680" cy="265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1" dur="500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4" dur="500"/>
                                        <p:tgtEl>
                                          <p:spTgt spid="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500"/>
                                        <p:tgtEl>
                                          <p:spTgt spid="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8402040" y="661680"/>
            <a:ext cx="305208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Workflow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7056000" y="1744560"/>
            <a:ext cx="5135760" cy="360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8500"/>
          </a:bodyPr>
          <a:lstStyle/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</a:rPr>
              <a:t>Heat gun/serface mount device (SMD)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</a:rPr>
              <a:t>Voorbereiden </a:t>
            </a: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met flux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Verwarmen (330-400°C)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Component vasthouden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Verbindingen warm houden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Pin/component verwijderen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afkoelen</a:t>
            </a:r>
            <a:endParaRPr lang="en-GB" sz="1100" b="0" strike="noStrike" spc="-1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1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Kuisen </a:t>
            </a:r>
            <a:endParaRPr lang="en-GB" sz="1100" b="0" strike="noStrike" spc="-1">
              <a:latin typeface="Arial"/>
            </a:endParaRPr>
          </a:p>
        </p:txBody>
      </p:sp>
      <p:sp>
        <p:nvSpPr>
          <p:cNvPr id="178" name="CustomShape 3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79" name="CustomShape 4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80" name="CustomShape 5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76A80A50-BC75-4DFD-87E3-BEC09B56C71C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13</a:t>
            </a:fld>
            <a:endParaRPr lang="en-GB" sz="1200" b="0" strike="noStrike" spc="-1">
              <a:latin typeface="Arial"/>
            </a:endParaRPr>
          </a:p>
        </p:txBody>
      </p:sp>
      <p:pic>
        <p:nvPicPr>
          <p:cNvPr id="181" name="Afbeelding 6"/>
          <p:cNvPicPr/>
          <p:nvPr/>
        </p:nvPicPr>
        <p:blipFill>
          <a:blip r:embed="rId3"/>
          <a:stretch/>
        </p:blipFill>
        <p:spPr>
          <a:xfrm>
            <a:off x="639360" y="491760"/>
            <a:ext cx="2514960" cy="1740600"/>
          </a:xfrm>
          <a:prstGeom prst="rect">
            <a:avLst/>
          </a:prstGeom>
          <a:ln>
            <a:noFill/>
          </a:ln>
        </p:spPr>
      </p:pic>
      <p:pic>
        <p:nvPicPr>
          <p:cNvPr id="182" name="Afbeelding 8"/>
          <p:cNvPicPr/>
          <p:nvPr/>
        </p:nvPicPr>
        <p:blipFill>
          <a:blip r:embed="rId4"/>
          <a:stretch/>
        </p:blipFill>
        <p:spPr>
          <a:xfrm>
            <a:off x="639360" y="2372760"/>
            <a:ext cx="2514960" cy="1790280"/>
          </a:xfrm>
          <a:prstGeom prst="rect">
            <a:avLst/>
          </a:prstGeom>
          <a:ln>
            <a:noFill/>
          </a:ln>
        </p:spPr>
      </p:pic>
      <p:pic>
        <p:nvPicPr>
          <p:cNvPr id="183" name="Afbeelding 10"/>
          <p:cNvPicPr/>
          <p:nvPr/>
        </p:nvPicPr>
        <p:blipFill>
          <a:blip r:embed="rId5"/>
          <a:stretch/>
        </p:blipFill>
        <p:spPr>
          <a:xfrm>
            <a:off x="639360" y="4303080"/>
            <a:ext cx="2514960" cy="1792800"/>
          </a:xfrm>
          <a:prstGeom prst="rect">
            <a:avLst/>
          </a:prstGeom>
          <a:ln>
            <a:noFill/>
          </a:ln>
        </p:spPr>
      </p:pic>
      <p:pic>
        <p:nvPicPr>
          <p:cNvPr id="184" name="Afbeelding 12"/>
          <p:cNvPicPr/>
          <p:nvPr/>
        </p:nvPicPr>
        <p:blipFill>
          <a:blip r:embed="rId6"/>
          <a:stretch/>
        </p:blipFill>
        <p:spPr>
          <a:xfrm>
            <a:off x="3542400" y="493560"/>
            <a:ext cx="2514960" cy="1697760"/>
          </a:xfrm>
          <a:prstGeom prst="rect">
            <a:avLst/>
          </a:prstGeom>
          <a:ln>
            <a:noFill/>
          </a:ln>
        </p:spPr>
      </p:pic>
      <p:pic>
        <p:nvPicPr>
          <p:cNvPr id="185" name="Afbeelding 14"/>
          <p:cNvPicPr/>
          <p:nvPr/>
        </p:nvPicPr>
        <p:blipFill>
          <a:blip r:embed="rId7"/>
          <a:srcRect l="7353" r="3154"/>
          <a:stretch/>
        </p:blipFill>
        <p:spPr>
          <a:xfrm>
            <a:off x="3542400" y="2372760"/>
            <a:ext cx="2514960" cy="1790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" dur="5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9" dur="5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5" dur="500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8" dur="500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1" dur="500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4" dur="500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7" dur="500"/>
                                        <p:tgtEl>
                                          <p:spTgt spid="1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7759800" y="661680"/>
            <a:ext cx="369432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>
                <a:solidFill>
                  <a:srgbClr val="232323"/>
                </a:solidFill>
                <a:latin typeface="Meiryo UI"/>
              </a:rPr>
              <a:t>Tips &amp; tricks</a:t>
            </a:r>
            <a:endParaRPr lang="en-GB" sz="3600" b="0" strike="noStrike" spc="-1"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88" name="CustomShape 3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89" name="CustomShape 4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1555C2BB-A08A-4191-9853-CF0979C49539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14</a:t>
            </a:fld>
            <a:endParaRPr lang="en-GB" sz="1200" b="0" strike="noStrike" spc="-1">
              <a:latin typeface="Arial"/>
            </a:endParaRPr>
          </a:p>
        </p:txBody>
      </p:sp>
      <p:sp>
        <p:nvSpPr>
          <p:cNvPr id="190" name="CustomShape 5"/>
          <p:cNvSpPr/>
          <p:nvPr/>
        </p:nvSpPr>
        <p:spPr>
          <a:xfrm>
            <a:off x="673200" y="1744560"/>
            <a:ext cx="6005880" cy="422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0000" lnSpcReduction="10000"/>
          </a:bodyPr>
          <a:lstStyle/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Natte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spons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messing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wol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om punt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te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kuisen</a:t>
            </a:r>
            <a:endParaRPr lang="en-GB" sz="1500" b="0" strike="noStrike" spc="-1" dirty="0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Soldeerpunt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genoeg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“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wetten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”</a:t>
            </a:r>
            <a:endParaRPr lang="en-GB" sz="1500" b="0" strike="noStrike" spc="-1" dirty="0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Geduld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hebben</a:t>
            </a:r>
            <a:endParaRPr lang="en-GB" sz="1500" b="0" strike="noStrike" spc="-1" dirty="0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Trial and error –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componenten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kweken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karakter</a:t>
            </a:r>
            <a:endParaRPr lang="en-GB" sz="1500" b="0" strike="noStrike" spc="-1" dirty="0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Gevoel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voor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techniek</a:t>
            </a:r>
            <a:endParaRPr lang="en-GB" sz="1500" b="0" strike="noStrike" spc="-1" dirty="0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Capilair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effect van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vloeistoffen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(thermal pad)</a:t>
            </a:r>
            <a:endParaRPr lang="en-GB" sz="1500" b="0" strike="noStrike" spc="-1" dirty="0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Raak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soldeerpunt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niet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aan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(hotspots)</a:t>
            </a:r>
            <a:endParaRPr lang="en-GB" sz="1500" b="0" strike="noStrike" spc="-1" dirty="0">
              <a:latin typeface="Arial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Verschillende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punten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voor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verschillende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toepassingen</a:t>
            </a:r>
            <a:endParaRPr lang="en-GB" sz="15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500"/>
              </a:spcBef>
            </a:pPr>
            <a:endParaRPr lang="en-GB" sz="1500" b="0" strike="noStrike" spc="-1" dirty="0">
              <a:latin typeface="Arial"/>
            </a:endParaRPr>
          </a:p>
        </p:txBody>
      </p:sp>
      <p:pic>
        <p:nvPicPr>
          <p:cNvPr id="191" name="Picture 3"/>
          <p:cNvPicPr/>
          <p:nvPr/>
        </p:nvPicPr>
        <p:blipFill>
          <a:blip r:embed="rId3"/>
          <a:stretch/>
        </p:blipFill>
        <p:spPr>
          <a:xfrm>
            <a:off x="6930360" y="2610360"/>
            <a:ext cx="4438800" cy="2912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1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1" dur="500"/>
                                        <p:tgtEl>
                                          <p:spTgt spid="1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B97398-060A-0DAE-A9AB-119112FC9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>
            <a:extLst>
              <a:ext uri="{FF2B5EF4-FFF2-40B4-BE49-F238E27FC236}">
                <a16:creationId xmlns:a16="http://schemas.microsoft.com/office/drawing/2014/main" id="{E651F48F-76E8-E510-AAF1-6E40E7641795}"/>
              </a:ext>
            </a:extLst>
          </p:cNvPr>
          <p:cNvSpPr/>
          <p:nvPr/>
        </p:nvSpPr>
        <p:spPr>
          <a:xfrm>
            <a:off x="6929280" y="661680"/>
            <a:ext cx="4524840" cy="67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3600" b="1" strike="noStrike" spc="143" dirty="0" err="1">
                <a:solidFill>
                  <a:srgbClr val="232323"/>
                </a:solidFill>
                <a:latin typeface="Meiryo UI"/>
              </a:rPr>
              <a:t>Basismateriaal</a:t>
            </a:r>
            <a:endParaRPr lang="en-GB" sz="3600" b="0" strike="noStrike" spc="-1" dirty="0">
              <a:latin typeface="Arial"/>
            </a:endParaRPr>
          </a:p>
        </p:txBody>
      </p:sp>
      <p:sp>
        <p:nvSpPr>
          <p:cNvPr id="187" name="CustomShape 2">
            <a:extLst>
              <a:ext uri="{FF2B5EF4-FFF2-40B4-BE49-F238E27FC236}">
                <a16:creationId xmlns:a16="http://schemas.microsoft.com/office/drawing/2014/main" id="{DCBD8E95-93FE-A270-0B52-7786858F0F36}"/>
              </a:ext>
            </a:extLst>
          </p:cNvPr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88" name="CustomShape 3">
            <a:extLst>
              <a:ext uri="{FF2B5EF4-FFF2-40B4-BE49-F238E27FC236}">
                <a16:creationId xmlns:a16="http://schemas.microsoft.com/office/drawing/2014/main" id="{5BF9CEDA-D612-DC92-FCD2-965A5A6BADC2}"/>
              </a:ext>
            </a:extLst>
          </p:cNvPr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89" name="CustomShape 4">
            <a:extLst>
              <a:ext uri="{FF2B5EF4-FFF2-40B4-BE49-F238E27FC236}">
                <a16:creationId xmlns:a16="http://schemas.microsoft.com/office/drawing/2014/main" id="{620D7AA4-546C-1F59-502C-5A2284EAFB49}"/>
              </a:ext>
            </a:extLst>
          </p:cNvPr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1555C2BB-A08A-4191-9853-CF0979C49539}" type="slidenum">
              <a:rPr lang="en-GB" sz="1200" b="0" strike="noStrike" spc="-1">
                <a:solidFill>
                  <a:srgbClr val="393939"/>
                </a:solidFill>
                <a:latin typeface="Meiryo UI"/>
              </a:rPr>
              <a:t>15</a:t>
            </a:fld>
            <a:endParaRPr lang="en-GB" sz="1200" b="0" strike="noStrike" spc="-1">
              <a:latin typeface="Arial"/>
            </a:endParaRPr>
          </a:p>
        </p:txBody>
      </p:sp>
      <p:sp>
        <p:nvSpPr>
          <p:cNvPr id="190" name="CustomShape 5">
            <a:extLst>
              <a:ext uri="{FF2B5EF4-FFF2-40B4-BE49-F238E27FC236}">
                <a16:creationId xmlns:a16="http://schemas.microsoft.com/office/drawing/2014/main" id="{60F93A51-6049-B4D2-34C3-8891D1EFE105}"/>
              </a:ext>
            </a:extLst>
          </p:cNvPr>
          <p:cNvSpPr/>
          <p:nvPr/>
        </p:nvSpPr>
        <p:spPr>
          <a:xfrm>
            <a:off x="673200" y="1744560"/>
            <a:ext cx="7897776" cy="422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7500"/>
          </a:bodyPr>
          <a:lstStyle/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Soldeerbout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: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  <a:hlinkClick r:id="rId3"/>
              </a:rPr>
              <a:t>voorbeeld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ea typeface="DejaVu Sans"/>
                <a:hlinkClick r:id="rId3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ea typeface="DejaVu Sans"/>
                <a:hlinkClick r:id="rId3"/>
              </a:rPr>
              <a:t>soldeerbout</a:t>
            </a:r>
            <a:endParaRPr lang="en-GB" sz="1500" b="1" strike="noStrike" spc="143" dirty="0">
              <a:solidFill>
                <a:srgbClr val="232323"/>
              </a:solidFill>
              <a:latin typeface="Meiryo UI"/>
              <a:ea typeface="DejaVu Sans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pc="143" dirty="0" err="1">
                <a:solidFill>
                  <a:srgbClr val="232323"/>
                </a:solidFill>
                <a:latin typeface="Meiryo UI"/>
              </a:rPr>
              <a:t>Desoldeerpomp</a:t>
            </a:r>
            <a:r>
              <a:rPr lang="en-GB" sz="1500" b="1" spc="143" dirty="0">
                <a:solidFill>
                  <a:srgbClr val="232323"/>
                </a:solidFill>
                <a:latin typeface="Meiryo UI"/>
              </a:rPr>
              <a:t>: </a:t>
            </a:r>
            <a:r>
              <a:rPr lang="en-GB" sz="1500" b="1" spc="143" dirty="0" err="1">
                <a:solidFill>
                  <a:srgbClr val="232323"/>
                </a:solidFill>
                <a:latin typeface="Meiryo UI"/>
                <a:hlinkClick r:id="rId4"/>
              </a:rPr>
              <a:t>voorbeeld</a:t>
            </a:r>
            <a:r>
              <a:rPr lang="en-GB" sz="1500" b="1" spc="143" dirty="0">
                <a:solidFill>
                  <a:srgbClr val="232323"/>
                </a:solidFill>
                <a:latin typeface="Meiryo UI"/>
                <a:hlinkClick r:id="rId4"/>
              </a:rPr>
              <a:t> </a:t>
            </a:r>
            <a:r>
              <a:rPr lang="en-GB" sz="1500" b="1" spc="143" dirty="0" err="1">
                <a:solidFill>
                  <a:srgbClr val="232323"/>
                </a:solidFill>
                <a:latin typeface="Meiryo UI"/>
                <a:hlinkClick r:id="rId4"/>
              </a:rPr>
              <a:t>desoldeerpomp</a:t>
            </a:r>
            <a:endParaRPr lang="en-GB" sz="1500" b="1" spc="143" dirty="0">
              <a:solidFill>
                <a:srgbClr val="232323"/>
              </a:solidFill>
              <a:latin typeface="Meiryo UI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Desoldeerlitze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: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hlinkClick r:id="rId5"/>
              </a:rPr>
              <a:t>voorbeeld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hlinkClick r:id="rId5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hlinkClick r:id="rId5"/>
              </a:rPr>
              <a:t>desoldeerlint</a:t>
            </a:r>
            <a:endParaRPr lang="en-GB" sz="1500" b="1" strike="noStrike" spc="143" dirty="0">
              <a:solidFill>
                <a:srgbClr val="232323"/>
              </a:solidFill>
              <a:latin typeface="Meiryo UI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pc="143" dirty="0" err="1">
                <a:solidFill>
                  <a:srgbClr val="232323"/>
                </a:solidFill>
                <a:latin typeface="Meiryo UI"/>
              </a:rPr>
              <a:t>Loodvrij</a:t>
            </a:r>
            <a:r>
              <a:rPr lang="en-GB" sz="1500" b="1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pc="143" dirty="0" err="1">
                <a:solidFill>
                  <a:srgbClr val="232323"/>
                </a:solidFill>
                <a:latin typeface="Meiryo UI"/>
              </a:rPr>
              <a:t>soldeer</a:t>
            </a:r>
            <a:r>
              <a:rPr lang="en-GB" sz="1500" b="1" spc="143" dirty="0">
                <a:solidFill>
                  <a:srgbClr val="232323"/>
                </a:solidFill>
                <a:latin typeface="Meiryo UI"/>
              </a:rPr>
              <a:t>: </a:t>
            </a:r>
            <a:r>
              <a:rPr lang="en-GB" sz="1500" b="1" spc="143" dirty="0" err="1">
                <a:solidFill>
                  <a:srgbClr val="232323"/>
                </a:solidFill>
                <a:latin typeface="Meiryo UI"/>
                <a:hlinkClick r:id="rId6"/>
              </a:rPr>
              <a:t>voorbeeld</a:t>
            </a:r>
            <a:r>
              <a:rPr lang="en-GB" sz="1500" b="1" spc="143" dirty="0">
                <a:solidFill>
                  <a:srgbClr val="232323"/>
                </a:solidFill>
                <a:latin typeface="Meiryo UI"/>
                <a:hlinkClick r:id="rId6"/>
              </a:rPr>
              <a:t> </a:t>
            </a:r>
            <a:r>
              <a:rPr lang="en-GB" sz="1500" b="1" spc="143" dirty="0" err="1">
                <a:solidFill>
                  <a:srgbClr val="232323"/>
                </a:solidFill>
                <a:latin typeface="Meiryo UI"/>
                <a:hlinkClick r:id="rId6"/>
              </a:rPr>
              <a:t>loodvrije</a:t>
            </a:r>
            <a:r>
              <a:rPr lang="en-GB" sz="1500" b="1" spc="143" dirty="0">
                <a:solidFill>
                  <a:srgbClr val="232323"/>
                </a:solidFill>
                <a:latin typeface="Meiryo UI"/>
                <a:hlinkClick r:id="rId6"/>
              </a:rPr>
              <a:t> </a:t>
            </a:r>
            <a:r>
              <a:rPr lang="en-GB" sz="1500" b="1" spc="143" dirty="0" err="1">
                <a:solidFill>
                  <a:srgbClr val="232323"/>
                </a:solidFill>
                <a:latin typeface="Meiryo UI"/>
                <a:hlinkClick r:id="rId6"/>
              </a:rPr>
              <a:t>soldeerdraad</a:t>
            </a:r>
            <a:endParaRPr lang="en-GB" sz="1500" b="1" spc="143" dirty="0">
              <a:solidFill>
                <a:srgbClr val="232323"/>
              </a:solidFill>
              <a:latin typeface="Meiryo UI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Desoldeerstation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: </a:t>
            </a:r>
            <a:r>
              <a:rPr lang="en-GB" sz="1500" b="1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1500" b="1" spc="143" dirty="0" err="1">
                <a:solidFill>
                  <a:srgbClr val="232323"/>
                </a:solidFill>
                <a:latin typeface="Meiryo UI"/>
                <a:hlinkClick r:id="rId7"/>
              </a:rPr>
              <a:t>voorbeeld</a:t>
            </a:r>
            <a:r>
              <a:rPr lang="en-GB" sz="1500" b="1" spc="143" dirty="0">
                <a:solidFill>
                  <a:srgbClr val="232323"/>
                </a:solidFill>
                <a:latin typeface="Meiryo UI"/>
                <a:hlinkClick r:id="rId7"/>
              </a:rPr>
              <a:t> </a:t>
            </a:r>
            <a:r>
              <a:rPr lang="en-GB" sz="1500" b="1" spc="143" dirty="0" err="1">
                <a:solidFill>
                  <a:srgbClr val="232323"/>
                </a:solidFill>
                <a:latin typeface="Meiryo UI"/>
                <a:hlinkClick r:id="rId7"/>
              </a:rPr>
              <a:t>desoldeerstation</a:t>
            </a:r>
            <a:endParaRPr lang="en-GB" sz="1500" b="1" spc="143" dirty="0">
              <a:solidFill>
                <a:srgbClr val="232323"/>
              </a:solidFill>
              <a:latin typeface="Meiryo UI"/>
            </a:endParaRPr>
          </a:p>
          <a:p>
            <a:pPr marL="343080" indent="-342000">
              <a:lnSpc>
                <a:spcPct val="150000"/>
              </a:lnSpc>
              <a:spcBef>
                <a:spcPts val="1500"/>
              </a:spcBef>
              <a:buClr>
                <a:srgbClr val="4DA1A8"/>
              </a:buClr>
              <a:buFont typeface="Meiryo UI"/>
              <a:buAutoNum type="arabicPeriod"/>
            </a:pP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</a:rPr>
              <a:t>Heatgun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</a:rPr>
              <a:t>: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hlinkClick r:id="rId8"/>
              </a:rPr>
              <a:t>voorbeeld</a:t>
            </a:r>
            <a:r>
              <a:rPr lang="en-GB" sz="1500" b="1" strike="noStrike" spc="143" dirty="0">
                <a:solidFill>
                  <a:srgbClr val="232323"/>
                </a:solidFill>
                <a:latin typeface="Meiryo UI"/>
                <a:hlinkClick r:id="rId8"/>
              </a:rPr>
              <a:t> </a:t>
            </a:r>
            <a:r>
              <a:rPr lang="en-GB" sz="1500" b="1" strike="noStrike" spc="143" dirty="0" err="1">
                <a:solidFill>
                  <a:srgbClr val="232323"/>
                </a:solidFill>
                <a:latin typeface="Meiryo UI"/>
                <a:hlinkClick r:id="rId8"/>
              </a:rPr>
              <a:t>heatgun</a:t>
            </a:r>
            <a:endParaRPr lang="en-GB" sz="1500" b="0" strike="noStrike" spc="-1" dirty="0">
              <a:latin typeface="Arial"/>
            </a:endParaRPr>
          </a:p>
          <a:p>
            <a:pPr>
              <a:lnSpc>
                <a:spcPct val="150000"/>
              </a:lnSpc>
              <a:spcBef>
                <a:spcPts val="1500"/>
              </a:spcBef>
            </a:pPr>
            <a:endParaRPr lang="en-GB" sz="1500" b="0" strike="noStrike" spc="-1" dirty="0">
              <a:latin typeface="Arial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B14C625B-EF01-6978-ABC8-05875D7E23A6}"/>
              </a:ext>
            </a:extLst>
          </p:cNvPr>
          <p:cNvSpPr/>
          <p:nvPr/>
        </p:nvSpPr>
        <p:spPr>
          <a:xfrm>
            <a:off x="673200" y="4828656"/>
            <a:ext cx="10295184" cy="11394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GB" sz="2600" b="1" strike="noStrike" spc="143" dirty="0">
                <a:solidFill>
                  <a:srgbClr val="232323"/>
                </a:solidFill>
                <a:latin typeface="Meiryo UI"/>
                <a:sym typeface="Wingdings" panose="05000000000000000000" pitchFamily="2" charset="2"/>
              </a:rPr>
              <a:t> </a:t>
            </a:r>
            <a:r>
              <a:rPr lang="en-GB" sz="2600" b="1" strike="noStrike" spc="143" dirty="0">
                <a:solidFill>
                  <a:srgbClr val="232323"/>
                </a:solidFill>
                <a:latin typeface="Meiryo UI"/>
              </a:rPr>
              <a:t>Puur ter </a:t>
            </a:r>
            <a:r>
              <a:rPr lang="en-GB" sz="2600" b="1" strike="noStrike" spc="143" dirty="0" err="1">
                <a:solidFill>
                  <a:srgbClr val="232323"/>
                </a:solidFill>
                <a:latin typeface="Meiryo UI"/>
              </a:rPr>
              <a:t>referentie</a:t>
            </a:r>
            <a:r>
              <a:rPr lang="en-GB" sz="2600" b="1" strike="noStrike" spc="143" dirty="0">
                <a:solidFill>
                  <a:srgbClr val="232323"/>
                </a:solidFill>
                <a:latin typeface="Meiryo UI"/>
              </a:rPr>
              <a:t>, </a:t>
            </a:r>
            <a:r>
              <a:rPr lang="en-GB" sz="2600" b="1" strike="noStrike" spc="143" dirty="0" err="1">
                <a:solidFill>
                  <a:srgbClr val="232323"/>
                </a:solidFill>
                <a:latin typeface="Meiryo UI"/>
              </a:rPr>
              <a:t>veel</a:t>
            </a:r>
            <a:r>
              <a:rPr lang="en-GB" sz="26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2600" b="1" strike="noStrike" spc="143" dirty="0" err="1">
                <a:solidFill>
                  <a:srgbClr val="232323"/>
                </a:solidFill>
                <a:latin typeface="Meiryo UI"/>
              </a:rPr>
              <a:t>hangt</a:t>
            </a:r>
            <a:r>
              <a:rPr lang="en-GB" sz="26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2600" b="1" strike="noStrike" spc="143" dirty="0" err="1">
                <a:solidFill>
                  <a:srgbClr val="232323"/>
                </a:solidFill>
                <a:latin typeface="Meiryo UI"/>
              </a:rPr>
              <a:t>af</a:t>
            </a:r>
            <a:r>
              <a:rPr lang="en-GB" sz="2600" b="1" strike="noStrike" spc="143" dirty="0">
                <a:solidFill>
                  <a:srgbClr val="232323"/>
                </a:solidFill>
                <a:latin typeface="Meiryo UI"/>
              </a:rPr>
              <a:t> van </a:t>
            </a:r>
            <a:r>
              <a:rPr lang="en-GB" sz="2600" b="1" strike="noStrike" spc="143" dirty="0" err="1">
                <a:solidFill>
                  <a:srgbClr val="232323"/>
                </a:solidFill>
                <a:latin typeface="Meiryo UI"/>
              </a:rPr>
              <a:t>persoonlijke</a:t>
            </a:r>
            <a:r>
              <a:rPr lang="en-GB" sz="26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2600" b="1" strike="noStrike" spc="143" dirty="0" err="1">
                <a:solidFill>
                  <a:srgbClr val="232323"/>
                </a:solidFill>
                <a:latin typeface="Meiryo UI"/>
              </a:rPr>
              <a:t>keuze</a:t>
            </a:r>
            <a:r>
              <a:rPr lang="en-GB" sz="26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2600" b="1" strike="noStrike" spc="143" dirty="0" err="1">
                <a:solidFill>
                  <a:srgbClr val="232323"/>
                </a:solidFill>
                <a:latin typeface="Meiryo UI"/>
              </a:rPr>
              <a:t>en</a:t>
            </a:r>
            <a:r>
              <a:rPr lang="en-GB" sz="2600" b="1" strike="noStrike" spc="143" dirty="0">
                <a:solidFill>
                  <a:srgbClr val="232323"/>
                </a:solidFill>
                <a:latin typeface="Meiryo UI"/>
              </a:rPr>
              <a:t> </a:t>
            </a:r>
            <a:r>
              <a:rPr lang="en-GB" sz="2600" b="1" strike="noStrike" spc="143" dirty="0" err="1">
                <a:solidFill>
                  <a:srgbClr val="232323"/>
                </a:solidFill>
                <a:latin typeface="Meiryo UI"/>
              </a:rPr>
              <a:t>ervaring</a:t>
            </a:r>
            <a:endParaRPr lang="en-GB" sz="2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676616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" dur="5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1063080" y="3047400"/>
            <a:ext cx="10064520" cy="74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b">
            <a:normAutofit fontScale="86500" lnSpcReduction="20000"/>
          </a:bodyPr>
          <a:lstStyle/>
          <a:p>
            <a:pPr algn="ctr">
              <a:lnSpc>
                <a:spcPct val="90000"/>
              </a:lnSpc>
            </a:pPr>
            <a:r>
              <a:rPr lang="en-GB" sz="5400" b="1" strike="noStrike" spc="143">
                <a:solidFill>
                  <a:srgbClr val="232323"/>
                </a:solidFill>
                <a:latin typeface="Meiryo UI"/>
                <a:ea typeface="DejaVu Sans"/>
              </a:rPr>
              <a:t>Vragen?</a:t>
            </a:r>
            <a:endParaRPr lang="en-GB" sz="5400" b="0" strike="noStrike" spc="-1">
              <a:latin typeface="Arial"/>
            </a:endParaRPr>
          </a:p>
        </p:txBody>
      </p:sp>
      <p:sp>
        <p:nvSpPr>
          <p:cNvPr id="193" name="CustomShape 2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  <a:ea typeface="DejaVu Sans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94" name="CustomShape 3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  <a:ea typeface="DejaVu Sans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95" name="CustomShape 4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EE04C6DB-33E3-43D6-9768-66280F1C9F2A}" type="slidenum">
              <a:rPr lang="en-GB" sz="1200" b="0" strike="noStrike" spc="-1">
                <a:solidFill>
                  <a:srgbClr val="393939"/>
                </a:solidFill>
                <a:latin typeface="Meiryo UI"/>
                <a:ea typeface="DejaVu Sans"/>
              </a:rPr>
              <a:t>16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1064880" y="2375640"/>
            <a:ext cx="10064520" cy="149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109800" rIns="109800" bIns="9144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5400" b="1" strike="noStrike" spc="143" dirty="0" err="1">
                <a:solidFill>
                  <a:srgbClr val="232323"/>
                </a:solidFill>
                <a:latin typeface="Meiryo UI"/>
                <a:ea typeface="DejaVu Sans"/>
              </a:rPr>
              <a:t>Bedankt</a:t>
            </a:r>
            <a:r>
              <a:rPr lang="en-GB" sz="5400" b="1" spc="143" dirty="0">
                <a:solidFill>
                  <a:srgbClr val="232323"/>
                </a:solidFill>
                <a:latin typeface="Meiryo UI"/>
                <a:ea typeface="DejaVu Sans"/>
              </a:rPr>
              <a:t> &amp;</a:t>
            </a:r>
            <a:endParaRPr lang="en-GB" sz="5400" b="0" strike="noStrike" spc="-1" dirty="0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lang="en-GB" sz="5400" b="1" strike="noStrike" spc="143" dirty="0">
                <a:solidFill>
                  <a:srgbClr val="232323"/>
                </a:solidFill>
                <a:latin typeface="Meiryo UI"/>
                <a:ea typeface="DejaVu Sans"/>
              </a:rPr>
              <a:t>Let’s play!</a:t>
            </a:r>
            <a:endParaRPr lang="en-GB" sz="5400" b="0" strike="noStrike" spc="-1" dirty="0"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762480" y="5326200"/>
            <a:ext cx="10064520" cy="56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GB" sz="1500" b="0" strike="noStrike" cap="all" spc="593">
                <a:solidFill>
                  <a:srgbClr val="232323"/>
                </a:solidFill>
                <a:latin typeface="Meiryo UI"/>
                <a:ea typeface="DejaVu Sans"/>
              </a:rPr>
              <a:t>Bram Stals</a:t>
            </a:r>
            <a:endParaRPr lang="en-GB" sz="1500" b="0" strike="noStrike" spc="-1">
              <a:latin typeface="Arial"/>
            </a:endParaRPr>
          </a:p>
        </p:txBody>
      </p:sp>
      <p:sp>
        <p:nvSpPr>
          <p:cNvPr id="198" name="CustomShape 3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  <a:ea typeface="DejaVu Sans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99" name="CustomShape 4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  <a:ea typeface="DejaVu Sans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200" name="CustomShape 5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BBFA8FF4-07A9-4A9C-87CB-B5AAAD77327D}" type="slidenum">
              <a:rPr lang="en-GB" sz="1200" b="0" strike="noStrike" spc="-1">
                <a:solidFill>
                  <a:srgbClr val="393939"/>
                </a:solidFill>
                <a:latin typeface="Meiryo UI"/>
                <a:ea typeface="DejaVu Sans"/>
              </a:rPr>
              <a:t>17</a:t>
            </a:fld>
            <a:endParaRPr lang="en-GB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639360" y="6356520"/>
            <a:ext cx="62899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  <a:ea typeface="DejaVu Sans"/>
              </a:rPr>
              <a:t>Desoldeer workshop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202" name="CustomShape 2"/>
          <p:cNvSpPr/>
          <p:nvPr/>
        </p:nvSpPr>
        <p:spPr>
          <a:xfrm>
            <a:off x="7295760" y="6356520"/>
            <a:ext cx="30326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GB" sz="1200" b="0" strike="noStrike" spc="-1">
                <a:solidFill>
                  <a:srgbClr val="393939"/>
                </a:solidFill>
                <a:latin typeface="Meiryo UI"/>
                <a:ea typeface="DejaVu Sans"/>
              </a:rPr>
              <a:t>2026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203" name="CustomShape 3"/>
          <p:cNvSpPr/>
          <p:nvPr/>
        </p:nvSpPr>
        <p:spPr>
          <a:xfrm>
            <a:off x="10707840" y="6356520"/>
            <a:ext cx="84348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27E4062A-61FC-47FD-A857-B515214D372A}" type="slidenum">
              <a:rPr lang="en-GB" sz="1200" b="0" strike="noStrike" spc="-1">
                <a:solidFill>
                  <a:srgbClr val="393939"/>
                </a:solidFill>
                <a:latin typeface="Meiryo UI"/>
                <a:ea typeface="DejaVu Sans"/>
              </a:rPr>
              <a:t>18</a:t>
            </a:fld>
            <a:endParaRPr lang="en-GB" sz="1200" b="0" strike="noStrike" spc="-1">
              <a:latin typeface="Arial"/>
            </a:endParaRPr>
          </a:p>
        </p:txBody>
      </p:sp>
      <p:sp>
        <p:nvSpPr>
          <p:cNvPr id="204" name="CustomShape 4"/>
          <p:cNvSpPr/>
          <p:nvPr/>
        </p:nvSpPr>
        <p:spPr>
          <a:xfrm>
            <a:off x="642960" y="584280"/>
            <a:ext cx="10064520" cy="313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GB" sz="1000" b="0" strike="noStrike" spc="-1">
                <a:solidFill>
                  <a:srgbClr val="232323"/>
                </a:solidFill>
                <a:latin typeface="Verdana"/>
                <a:ea typeface="Verdana"/>
              </a:rPr>
              <a:t>Bronvermelding:</a:t>
            </a:r>
            <a:endParaRPr lang="en-GB" sz="1000" b="0" strike="noStrike" spc="-1">
              <a:latin typeface="Arial"/>
            </a:endParaRPr>
          </a:p>
          <a:p>
            <a:pPr marL="171360" indent="-170280">
              <a:lnSpc>
                <a:spcPct val="10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000" b="0" u="sng" strike="noStrike" spc="-1">
                <a:solidFill>
                  <a:srgbClr val="34ADB6"/>
                </a:solidFill>
                <a:uFillTx/>
                <a:latin typeface="Verdana"/>
                <a:ea typeface="Verdana"/>
                <a:hlinkClick r:id="rId3"/>
              </a:rPr>
              <a:t>https://mpe.researchmfg.com/imc-soldering-joints/</a:t>
            </a:r>
            <a:endParaRPr lang="en-GB" sz="1000" b="0" strike="noStrike" spc="-1">
              <a:latin typeface="Arial"/>
            </a:endParaRPr>
          </a:p>
          <a:p>
            <a:pPr marL="171360" indent="-170280">
              <a:lnSpc>
                <a:spcPct val="10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000" b="0" u="sng" strike="noStrike" spc="-1">
                <a:solidFill>
                  <a:srgbClr val="34ADB6"/>
                </a:solidFill>
                <a:uFillTx/>
                <a:latin typeface="Verdana"/>
                <a:ea typeface="Verdana"/>
                <a:hlinkClick r:id="rId4"/>
              </a:rPr>
              <a:t>https://unsplash.com/</a:t>
            </a:r>
            <a:endParaRPr lang="en-GB" sz="1000" b="0" strike="noStrike" spc="-1">
              <a:latin typeface="Arial"/>
            </a:endParaRPr>
          </a:p>
          <a:p>
            <a:pPr marL="171360" indent="-170280">
              <a:lnSpc>
                <a:spcPct val="10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000" b="0" u="sng" strike="noStrike" spc="-1">
                <a:solidFill>
                  <a:srgbClr val="34ADB6"/>
                </a:solidFill>
                <a:uFillTx/>
                <a:latin typeface="Verdana"/>
                <a:ea typeface="Verdana"/>
                <a:hlinkClick r:id="rId5"/>
              </a:rPr>
              <a:t>https://forum.image.sc/t/getting-started-measure-and-quantify-voids-in-a-solder-joint-x-ray-image/4971</a:t>
            </a:r>
            <a:endParaRPr lang="en-GB" sz="1000" b="0" strike="noStrike" spc="-1">
              <a:latin typeface="Arial"/>
            </a:endParaRPr>
          </a:p>
          <a:p>
            <a:pPr marL="171360" indent="-170280">
              <a:lnSpc>
                <a:spcPct val="10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000" b="0" u="sng" strike="noStrike" spc="-1">
                <a:solidFill>
                  <a:srgbClr val="34ADB6"/>
                </a:solidFill>
                <a:uFillTx/>
                <a:latin typeface="Verdana"/>
                <a:ea typeface="Verdana"/>
                <a:hlinkClick r:id="rId6"/>
              </a:rPr>
              <a:t>https://www.researchgate.net/figure/ray-nondestructive-analysis-of-solder-joint-for-3216-chip-resistor-and-44-pin-QFP_fig1_250271616</a:t>
            </a:r>
            <a:endParaRPr lang="en-GB" sz="1000" b="0" strike="noStrike" spc="-1">
              <a:latin typeface="Arial"/>
            </a:endParaRPr>
          </a:p>
          <a:p>
            <a:pPr marL="171360" indent="-170280">
              <a:lnSpc>
                <a:spcPct val="10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000" b="0" u="sng" strike="noStrike" spc="-1">
                <a:solidFill>
                  <a:srgbClr val="34ADB6"/>
                </a:solidFill>
                <a:uFillTx/>
                <a:latin typeface="Verdana"/>
                <a:ea typeface="Verdana"/>
                <a:hlinkClick r:id="rId7"/>
              </a:rPr>
              <a:t>https://www.yoctopuce.com/EN/article/soldering-tutorial</a:t>
            </a:r>
            <a:endParaRPr lang="en-GB" sz="1000" b="0" strike="noStrike" spc="-1">
              <a:latin typeface="Arial"/>
            </a:endParaRPr>
          </a:p>
          <a:p>
            <a:pPr marL="171360" indent="-170280">
              <a:lnSpc>
                <a:spcPct val="10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000" b="0" u="sng" strike="noStrike" spc="-1">
                <a:solidFill>
                  <a:srgbClr val="34ADB6"/>
                </a:solidFill>
                <a:uFillTx/>
                <a:latin typeface="Arial"/>
                <a:ea typeface="DejaVu Sans"/>
                <a:hlinkClick r:id="rId8"/>
              </a:rPr>
              <a:t>https://www.youtube.com/watch?v=gGSeSk8QWsE</a:t>
            </a:r>
            <a:endParaRPr lang="en-GB" sz="1000" b="0" strike="noStrike" spc="-1">
              <a:latin typeface="Arial"/>
            </a:endParaRPr>
          </a:p>
          <a:p>
            <a:pPr marL="171360" indent="-170280">
              <a:lnSpc>
                <a:spcPct val="10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000" b="0" u="sng" strike="noStrike" spc="-1">
                <a:solidFill>
                  <a:srgbClr val="34ADB6"/>
                </a:solidFill>
                <a:uFillTx/>
                <a:latin typeface="Arial"/>
                <a:ea typeface="DejaVu Sans"/>
                <a:hlinkClick r:id="rId9"/>
              </a:rPr>
              <a:t>https://www.youtube.com/watch?v=bG7yW9FigJA&amp;t=58s</a:t>
            </a:r>
            <a:endParaRPr lang="en-GB" sz="1000" b="0" strike="noStrike" spc="-1">
              <a:latin typeface="Arial"/>
            </a:endParaRPr>
          </a:p>
          <a:p>
            <a:pPr marL="171360" indent="-170280">
              <a:lnSpc>
                <a:spcPct val="100000"/>
              </a:lnSpc>
              <a:spcBef>
                <a:spcPts val="1500"/>
              </a:spcBef>
              <a:buClr>
                <a:srgbClr val="4DA1A8"/>
              </a:buClr>
              <a:buFont typeface="Arial"/>
              <a:buChar char="•"/>
            </a:pPr>
            <a:r>
              <a:rPr lang="en-GB" sz="1000" b="0" u="sng" strike="noStrike" spc="-1">
                <a:solidFill>
                  <a:srgbClr val="34ADB6"/>
                </a:solidFill>
                <a:uFillTx/>
                <a:latin typeface="Arial"/>
                <a:ea typeface="DejaVu Sans"/>
                <a:hlinkClick r:id="rId10"/>
              </a:rPr>
              <a:t>https://www.youtube.com/shorts/JSi5Dqrsvyg</a:t>
            </a:r>
            <a:endParaRPr lang="en-GB" sz="10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00"/>
              </a:spcBef>
            </a:pPr>
            <a:endParaRPr lang="en-GB" sz="10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00"/>
              </a:spcBef>
            </a:pPr>
            <a:endParaRPr lang="en-GB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31B23"/>
      </a:dk2>
      <a:lt2>
        <a:srgbClr val="FCF5E5"/>
      </a:lt2>
      <a:accent1>
        <a:srgbClr val="FDA431"/>
      </a:accent1>
      <a:accent2>
        <a:srgbClr val="4DA1A8"/>
      </a:accent2>
      <a:accent3>
        <a:srgbClr val="B9D587"/>
      </a:accent3>
      <a:accent4>
        <a:srgbClr val="E8BD32"/>
      </a:accent4>
      <a:accent5>
        <a:srgbClr val="809EC2"/>
      </a:accent5>
      <a:accent6>
        <a:srgbClr val="E3ADB6"/>
      </a:accent6>
      <a:hlink>
        <a:srgbClr val="34ADB6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Meriyo-ontwerp</Template>
  <TotalTime>579</TotalTime>
  <Words>848</Words>
  <Application>Microsoft Office PowerPoint</Application>
  <PresentationFormat>Breedbeeld</PresentationFormat>
  <Paragraphs>219</Paragraphs>
  <Slides>18</Slides>
  <Notes>18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18</vt:i4>
      </vt:variant>
    </vt:vector>
  </HeadingPairs>
  <TitlesOfParts>
    <vt:vector size="28" baseType="lpstr">
      <vt:lpstr>Meiryo UI</vt:lpstr>
      <vt:lpstr>Aptos</vt:lpstr>
      <vt:lpstr>Arial</vt:lpstr>
      <vt:lpstr>StarSymbol</vt:lpstr>
      <vt:lpstr>Symbol</vt:lpstr>
      <vt:lpstr>Times New Roman</vt:lpstr>
      <vt:lpstr>Verdana</vt:lpstr>
      <vt:lpstr>Wingdings</vt:lpstr>
      <vt:lpstr>Office Theme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Bram Stals</dc:creator>
  <dc:description/>
  <cp:lastModifiedBy>Bram Stals</cp:lastModifiedBy>
  <cp:revision>73</cp:revision>
  <dcterms:created xsi:type="dcterms:W3CDTF">2026-08-11T18:57:15Z</dcterms:created>
  <dcterms:modified xsi:type="dcterms:W3CDTF">2026-08-21T22:48:49Z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ntentTypeId">
    <vt:lpwstr>0x01010079F111ED35F8CC479449609E8A0923A6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16</vt:i4>
  </property>
  <property fmtid="{D5CDD505-2E9C-101B-9397-08002B2CF9AE}" pid="9" name="PresentationFormat">
    <vt:lpwstr>Breedbeeld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16</vt:i4>
  </property>
</Properties>
</file>